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74" r:id="rId3"/>
    <p:sldId id="257" r:id="rId4"/>
    <p:sldId id="261" r:id="rId5"/>
    <p:sldId id="267" r:id="rId6"/>
    <p:sldId id="258" r:id="rId7"/>
    <p:sldId id="259" r:id="rId8"/>
    <p:sldId id="260" r:id="rId9"/>
    <p:sldId id="262" r:id="rId10"/>
    <p:sldId id="273" r:id="rId11"/>
    <p:sldId id="264" r:id="rId12"/>
    <p:sldId id="263" r:id="rId13"/>
    <p:sldId id="265" r:id="rId14"/>
    <p:sldId id="268" r:id="rId15"/>
    <p:sldId id="269" r:id="rId16"/>
    <p:sldId id="271" r:id="rId17"/>
    <p:sldId id="272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80" d="100"/>
          <a:sy n="80" d="100"/>
        </p:scale>
        <p:origin x="-780" y="-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png>
</file>

<file path=ppt/media/image2.gif>
</file>

<file path=ppt/media/image3.gif>
</file>

<file path=ppt/media/image4.png>
</file>

<file path=ppt/media/image5.gif>
</file>

<file path=ppt/media/image6.gif>
</file>

<file path=ppt/media/image7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A7E6AEA-A890-4B38-AF95-39C4CC5C5BC5}" type="datetimeFigureOut">
              <a:rPr lang="en-US" smtClean="0"/>
              <a:pPr/>
              <a:t>12/13/2010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06F71D-75AD-4074-B360-23890F7569F6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gif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gif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png"/><Relationship Id="rId2" Type="http://schemas.openxmlformats.org/officeDocument/2006/relationships/slideLayout" Target="../slideLayouts/slideLayout7.xml"/><Relationship Id="rId1" Type="http://schemas.openxmlformats.org/officeDocument/2006/relationships/video" Target="file:///C:\Users\Jayesh\Desktop\Conference\20101210193740.mpg" TargetMode="Externa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914400"/>
            <a:ext cx="7772400" cy="1470025"/>
          </a:xfrm>
        </p:spPr>
        <p:txBody>
          <a:bodyPr/>
          <a:lstStyle/>
          <a:p>
            <a:r>
              <a:rPr lang="en-US" b="1" dirty="0"/>
              <a:t>Microcontroller experiment and its simulation using Python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9200" y="2667000"/>
            <a:ext cx="6400800" cy="1752600"/>
          </a:xfrm>
        </p:spPr>
        <p:txBody>
          <a:bodyPr>
            <a:normAutofit fontScale="70000" lnSpcReduction="20000"/>
          </a:bodyPr>
          <a:lstStyle/>
          <a:p>
            <a:r>
              <a:rPr lang="en-US" b="1" dirty="0" err="1">
                <a:solidFill>
                  <a:schemeClr val="tx1"/>
                </a:solidFill>
              </a:rPr>
              <a:t>Jayesh</a:t>
            </a:r>
            <a:r>
              <a:rPr lang="en-US" b="1" dirty="0">
                <a:solidFill>
                  <a:schemeClr val="tx1"/>
                </a:solidFill>
              </a:rPr>
              <a:t> Gandhi</a:t>
            </a:r>
            <a:r>
              <a:rPr lang="en-US" b="1" baseline="30000" dirty="0">
                <a:solidFill>
                  <a:schemeClr val="tx1"/>
                </a:solidFill>
              </a:rPr>
              <a:t>1</a:t>
            </a:r>
            <a:r>
              <a:rPr lang="en-US" b="1" dirty="0">
                <a:solidFill>
                  <a:schemeClr val="tx1"/>
                </a:solidFill>
              </a:rPr>
              <a:t> and Dr. </a:t>
            </a:r>
            <a:r>
              <a:rPr lang="en-US" b="1" dirty="0" err="1">
                <a:solidFill>
                  <a:schemeClr val="tx1"/>
                </a:solidFill>
              </a:rPr>
              <a:t>Vibhuti</a:t>
            </a:r>
            <a:r>
              <a:rPr lang="en-US" b="1" dirty="0">
                <a:solidFill>
                  <a:schemeClr val="tx1"/>
                </a:solidFill>
              </a:rPr>
              <a:t> Joshi</a:t>
            </a:r>
            <a:r>
              <a:rPr lang="en-US" b="1" baseline="30000" dirty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  <a:p>
            <a:pPr lvl="0"/>
            <a:r>
              <a:rPr lang="en-US" dirty="0" smtClean="0">
                <a:solidFill>
                  <a:schemeClr val="tx1"/>
                </a:solidFill>
              </a:rPr>
              <a:t>1. Narmada </a:t>
            </a:r>
            <a:r>
              <a:rPr lang="en-US" dirty="0">
                <a:solidFill>
                  <a:schemeClr val="tx1"/>
                </a:solidFill>
              </a:rPr>
              <a:t>College of Science and Commerce, </a:t>
            </a:r>
            <a:r>
              <a:rPr lang="en-US" dirty="0" err="1">
                <a:solidFill>
                  <a:schemeClr val="tx1"/>
                </a:solidFill>
              </a:rPr>
              <a:t>Zadeshwar</a:t>
            </a:r>
            <a:r>
              <a:rPr lang="en-US" dirty="0">
                <a:solidFill>
                  <a:schemeClr val="tx1"/>
                </a:solidFill>
              </a:rPr>
              <a:t>, </a:t>
            </a:r>
            <a:r>
              <a:rPr lang="en-US" dirty="0" err="1">
                <a:solidFill>
                  <a:schemeClr val="tx1"/>
                </a:solidFill>
              </a:rPr>
              <a:t>Bharuch</a:t>
            </a:r>
            <a:r>
              <a:rPr lang="en-US" dirty="0">
                <a:solidFill>
                  <a:schemeClr val="tx1"/>
                </a:solidFill>
              </a:rPr>
              <a:t>, Gujarat</a:t>
            </a:r>
          </a:p>
          <a:p>
            <a:pPr lvl="0"/>
            <a:r>
              <a:rPr lang="en-US" dirty="0" smtClean="0">
                <a:solidFill>
                  <a:schemeClr val="tx1"/>
                </a:solidFill>
              </a:rPr>
              <a:t>2. Veer </a:t>
            </a:r>
            <a:r>
              <a:rPr lang="en-US" dirty="0" err="1">
                <a:solidFill>
                  <a:schemeClr val="tx1"/>
                </a:solidFill>
              </a:rPr>
              <a:t>Narmad</a:t>
            </a:r>
            <a:r>
              <a:rPr lang="en-US" dirty="0">
                <a:solidFill>
                  <a:schemeClr val="tx1"/>
                </a:solidFill>
              </a:rPr>
              <a:t> South Gujarat University, </a:t>
            </a:r>
            <a:r>
              <a:rPr lang="en-US" dirty="0" err="1">
                <a:solidFill>
                  <a:schemeClr val="tx1"/>
                </a:solidFill>
              </a:rPr>
              <a:t>Surat</a:t>
            </a:r>
            <a:r>
              <a:rPr lang="en-US" dirty="0">
                <a:solidFill>
                  <a:schemeClr val="tx1"/>
                </a:solidFill>
              </a:rPr>
              <a:t>, Gujarat</a:t>
            </a:r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581400" y="4724400"/>
            <a:ext cx="188186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SCIPY.IN 2010</a:t>
            </a:r>
          </a:p>
          <a:p>
            <a:pPr algn="ctr"/>
            <a:r>
              <a:rPr lang="en-US" sz="2400" dirty="0" err="1" smtClean="0"/>
              <a:t>Hydrabad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33400" y="533400"/>
            <a:ext cx="2971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Simulation Screen</a:t>
            </a:r>
            <a:endParaRPr 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6" name="Picture 5" descr="Seven segment.png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1143000"/>
            <a:ext cx="9144000" cy="57150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0" y="1143000"/>
            <a:ext cx="9144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0" algn="ctr"/>
            <a:r>
              <a:rPr lang="en-US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The Second </a:t>
            </a: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Experiment</a:t>
            </a:r>
          </a:p>
          <a:p>
            <a:pPr lvl="0" algn="ctr"/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Simulation </a:t>
            </a:r>
            <a:r>
              <a:rPr lang="en-US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of Multiplexed Display</a:t>
            </a:r>
          </a:p>
          <a:p>
            <a:endParaRPr lang="en-US" sz="2400" dirty="0"/>
          </a:p>
        </p:txBody>
      </p:sp>
      <p:sp>
        <p:nvSpPr>
          <p:cNvPr id="6" name="TextBox 5"/>
          <p:cNvSpPr txBox="1"/>
          <p:nvPr/>
        </p:nvSpPr>
        <p:spPr>
          <a:xfrm>
            <a:off x="533400" y="2438400"/>
            <a:ext cx="8077200" cy="34163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lnSpc>
                <a:spcPct val="150000"/>
              </a:lnSpc>
              <a:buFont typeface="Arial" pitchFamily="34" charset="0"/>
              <a:buChar char="•"/>
            </a:pP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 </a:t>
            </a:r>
            <a:r>
              <a:rPr lang="en-US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single digit is not sufficient to display the output from a controller. </a:t>
            </a:r>
            <a:endParaRPr lang="en-US" sz="24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150000"/>
              </a:lnSpc>
              <a:buFont typeface="Arial" pitchFamily="34" charset="0"/>
              <a:buChar char="•"/>
            </a:pP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Multiple </a:t>
            </a:r>
            <a:r>
              <a:rPr lang="en-US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displays would require more microcontroller resources (like ports) and additional hardware. </a:t>
            </a:r>
            <a:endParaRPr lang="en-US" sz="24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lnSpc>
                <a:spcPct val="150000"/>
              </a:lnSpc>
              <a:buFont typeface="Arial" pitchFamily="34" charset="0"/>
              <a:buChar char="•"/>
            </a:pP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To </a:t>
            </a:r>
            <a:r>
              <a:rPr lang="en-US" sz="24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optimise</a:t>
            </a:r>
            <a:r>
              <a:rPr lang="en-US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the microcontroller resources and reduce the hardware, </a:t>
            </a: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multiplexing </a:t>
            </a:r>
            <a:r>
              <a:rPr lang="en-US" sz="24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is used. </a:t>
            </a:r>
            <a:endParaRPr lang="en-US" sz="24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228600" y="4495800"/>
            <a:ext cx="8458200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itchFamily="34" charset="0"/>
              <a:buChar char="•"/>
            </a:pP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One display is switched on at a time, and the sequence is repeated at a high frequency. </a:t>
            </a:r>
          </a:p>
          <a:p>
            <a:pPr marL="457200" indent="-457200">
              <a:lnSpc>
                <a:spcPct val="150000"/>
              </a:lnSpc>
              <a:buFont typeface="Arial" pitchFamily="34" charset="0"/>
              <a:buChar char="•"/>
            </a:pP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For persistence of vision 16 frames are required in a second. </a:t>
            </a:r>
          </a:p>
        </p:txBody>
      </p:sp>
      <p:pic>
        <p:nvPicPr>
          <p:cNvPr id="5" name="Picture 4" descr="figure 2.gif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3400" y="838200"/>
            <a:ext cx="7858125" cy="3457575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685800" y="762000"/>
            <a:ext cx="3962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Simulation Program</a:t>
            </a:r>
            <a:endParaRPr 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838200" y="1524000"/>
            <a:ext cx="792480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indent="457200">
              <a:buFont typeface="Arial" pitchFamily="34" charset="0"/>
              <a:buChar char="•"/>
            </a:pPr>
            <a:r>
              <a:rPr lang="en-US" sz="2800" b="1" dirty="0" smtClean="0"/>
              <a:t>Four display digits are simulated </a:t>
            </a:r>
          </a:p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/>
              <a:t>First display is made visible with the first number and the others are made invisible (Colored same as background) </a:t>
            </a:r>
          </a:p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/>
              <a:t>Then the second display is switched on with the second number and others are made invisible</a:t>
            </a:r>
            <a:r>
              <a:rPr lang="en-US" sz="2800" b="1" dirty="0"/>
              <a:t> </a:t>
            </a:r>
            <a:r>
              <a:rPr lang="en-US" sz="2800" b="1" dirty="0" smtClean="0"/>
              <a:t>and so on</a:t>
            </a:r>
          </a:p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/>
              <a:t>Initially the frequency is kept very low which make the idea clear that how the display are switched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685800" y="762000"/>
            <a:ext cx="3962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Simulation Program</a:t>
            </a:r>
            <a:endParaRPr lang="en-US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838200" y="1524000"/>
            <a:ext cx="7924800" cy="34778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/>
              <a:t>With the sliding control the frequency is then increased </a:t>
            </a:r>
          </a:p>
          <a:p>
            <a:pPr marL="457200" indent="-457200">
              <a:buFont typeface="Arial" pitchFamily="34" charset="0"/>
              <a:buChar char="•"/>
            </a:pPr>
            <a:endParaRPr lang="en-US" sz="2800" b="1" dirty="0" smtClean="0"/>
          </a:p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/>
              <a:t>Slowly the blinking starts disappearing</a:t>
            </a:r>
          </a:p>
          <a:p>
            <a:pPr marL="457200" indent="-457200">
              <a:buFont typeface="Arial" pitchFamily="34" charset="0"/>
              <a:buChar char="•"/>
            </a:pPr>
            <a:endParaRPr lang="en-US" sz="2800" b="1" dirty="0" smtClean="0"/>
          </a:p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/>
              <a:t>At very high frequencies all the four display are visible simultaneously</a:t>
            </a:r>
          </a:p>
          <a:p>
            <a:pPr marL="457200" indent="-457200"/>
            <a:endParaRPr lang="en-US" sz="2400" b="1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20101210193740.mpg">
            <a:hlinkClick r:id="" action="ppaction://media"/>
          </p:cNvPr>
          <p:cNvPicPr>
            <a:picLocks noRot="1" noChangeAspect="1"/>
          </p:cNvPicPr>
          <p:nvPr>
            <a:videoFile r:link="rId1"/>
          </p:nvPr>
        </p:nvPicPr>
        <p:blipFill>
          <a:blip r:embed="rId3"/>
          <a:stretch>
            <a:fillRect/>
          </a:stretch>
        </p:blipFill>
        <p:spPr>
          <a:xfrm>
            <a:off x="381000" y="228600"/>
            <a:ext cx="8534400" cy="6400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36592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video>
              <p:cMediaNode>
                <p:cTn id="7" fill="hold" display="0">
                  <p:stCondLst>
                    <p:cond delay="indefinite"/>
                  </p:stCondLst>
                  <p:endCondLst>
                    <p:cond evt="onNext" delay="0">
                      <p:tgtEl>
                        <p:sldTgt/>
                      </p:tgtEl>
                    </p:cond>
                    <p:cond evt="onPrev" delay="0">
                      <p:tgtEl>
                        <p:sldTgt/>
                      </p:tgtEl>
                    </p:cond>
                  </p:endCondLst>
                </p:cTn>
                <p:tgtEl>
                  <p:spTgt spid="2"/>
                </p:tgtEl>
              </p:cMediaNode>
            </p:video>
            <p:seq concurrent="1" nextAc="seek">
              <p:cTn id="8" restart="whenNotActive" fill="hold" evtFilter="cancelBubble" nodeType="interactiveSeq">
                <p:stCondLst>
                  <p:cond evt="onClick" delay="0">
                    <p:tgtEl>
                      <p:spTgt spid="2"/>
                    </p:tgtEl>
                  </p:cond>
                </p:stCondLst>
                <p:endSync evt="end" delay="0">
                  <p:rtn val="all"/>
                </p:endSync>
                <p:childTnLst>
                  <p:par>
                    <p:cTn id="9" fill="hold">
                      <p:stCondLst>
                        <p:cond delay="0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mediacall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cmd type="call" cmd="togglePause">
                                      <p:cBhvr>
                                        <p:cTn id="12" dur="1" fill="hold"/>
                                        <p:tgtEl>
                                          <p:spTgt spid="2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nextCondLst>
                <p:cond evt="onClick" delay="0">
                  <p:tgtEl>
                    <p:spTgt spid="2"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685800" y="762000"/>
            <a:ext cx="3962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Acknowledgements</a:t>
            </a:r>
            <a:endParaRPr lang="en-US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838200" y="1524000"/>
            <a:ext cx="7924800" cy="43396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/>
              <a:t>University Grants Commission: the present work is a part of minor research </a:t>
            </a:r>
            <a:r>
              <a:rPr lang="en-US" sz="2800" b="1" dirty="0" smtClean="0"/>
              <a:t>project granted by UGC</a:t>
            </a:r>
            <a:endParaRPr lang="en-US" sz="2800" b="1" dirty="0" smtClean="0"/>
          </a:p>
          <a:p>
            <a:pPr marL="457200" indent="-457200">
              <a:buFont typeface="Arial" pitchFamily="34" charset="0"/>
              <a:buChar char="•"/>
            </a:pPr>
            <a:endParaRPr lang="en-US" sz="2800" b="1" dirty="0" smtClean="0"/>
          </a:p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/>
              <a:t>PHOENIX Project (IUAC Delhi) for introducing me to Open Source Software and Python as programming language</a:t>
            </a:r>
          </a:p>
          <a:p>
            <a:pPr marL="457200" indent="-457200">
              <a:buFont typeface="Arial" pitchFamily="34" charset="0"/>
              <a:buChar char="•"/>
            </a:pPr>
            <a:endParaRPr lang="en-US" sz="2800" b="1" dirty="0" smtClean="0"/>
          </a:p>
          <a:p>
            <a:pPr marL="457200" indent="-457200">
              <a:buFont typeface="Arial" pitchFamily="34" charset="0"/>
              <a:buChar char="•"/>
            </a:pPr>
            <a:r>
              <a:rPr lang="en-US" sz="2800" b="1" dirty="0" err="1" smtClean="0"/>
              <a:t>Scipy.in</a:t>
            </a:r>
            <a:r>
              <a:rPr lang="en-US" sz="2800" b="1" dirty="0" smtClean="0"/>
              <a:t> for providing me this opportunity</a:t>
            </a:r>
          </a:p>
          <a:p>
            <a:pPr marL="457200" indent="-457200"/>
            <a:endParaRPr lang="en-US" sz="2400" b="1" dirty="0" smtClean="0"/>
          </a:p>
        </p:txBody>
      </p:sp>
      <p:sp>
        <p:nvSpPr>
          <p:cNvPr id="6" name="TextBox 5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3" name="TextBox 2"/>
          <p:cNvSpPr txBox="1"/>
          <p:nvPr/>
        </p:nvSpPr>
        <p:spPr>
          <a:xfrm>
            <a:off x="0" y="2819400"/>
            <a:ext cx="91440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Thank You</a:t>
            </a:r>
            <a:endParaRPr lang="en-US" sz="4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914400"/>
            <a:ext cx="7772400" cy="1470025"/>
          </a:xfrm>
        </p:spPr>
        <p:txBody>
          <a:bodyPr/>
          <a:lstStyle/>
          <a:p>
            <a:r>
              <a:rPr lang="en-US" b="1" dirty="0"/>
              <a:t>Microcontroller experiment and its simulation using Python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19200" y="2667000"/>
            <a:ext cx="6400800" cy="1752600"/>
          </a:xfrm>
        </p:spPr>
        <p:txBody>
          <a:bodyPr>
            <a:normAutofit fontScale="70000" lnSpcReduction="20000"/>
          </a:bodyPr>
          <a:lstStyle/>
          <a:p>
            <a:r>
              <a:rPr lang="en-US" b="1" dirty="0" err="1">
                <a:solidFill>
                  <a:schemeClr val="tx1"/>
                </a:solidFill>
              </a:rPr>
              <a:t>Jayesh</a:t>
            </a:r>
            <a:r>
              <a:rPr lang="en-US" b="1" dirty="0">
                <a:solidFill>
                  <a:schemeClr val="tx1"/>
                </a:solidFill>
              </a:rPr>
              <a:t> Gandhi</a:t>
            </a:r>
            <a:r>
              <a:rPr lang="en-US" b="1" baseline="30000" dirty="0">
                <a:solidFill>
                  <a:schemeClr val="tx1"/>
                </a:solidFill>
              </a:rPr>
              <a:t>1</a:t>
            </a:r>
            <a:r>
              <a:rPr lang="en-US" b="1" dirty="0">
                <a:solidFill>
                  <a:schemeClr val="tx1"/>
                </a:solidFill>
              </a:rPr>
              <a:t> and Dr. </a:t>
            </a:r>
            <a:r>
              <a:rPr lang="en-US" b="1" dirty="0" err="1">
                <a:solidFill>
                  <a:schemeClr val="tx1"/>
                </a:solidFill>
              </a:rPr>
              <a:t>Vibhuti</a:t>
            </a:r>
            <a:r>
              <a:rPr lang="en-US" b="1" dirty="0">
                <a:solidFill>
                  <a:schemeClr val="tx1"/>
                </a:solidFill>
              </a:rPr>
              <a:t> Joshi</a:t>
            </a:r>
            <a:r>
              <a:rPr lang="en-US" b="1" baseline="30000" dirty="0">
                <a:solidFill>
                  <a:schemeClr val="tx1"/>
                </a:solidFill>
              </a:rPr>
              <a:t>2</a:t>
            </a:r>
            <a:endParaRPr lang="en-US" dirty="0">
              <a:solidFill>
                <a:schemeClr val="tx1"/>
              </a:solidFill>
            </a:endParaRPr>
          </a:p>
          <a:p>
            <a:pPr lvl="0"/>
            <a:r>
              <a:rPr lang="en-US" dirty="0" smtClean="0">
                <a:solidFill>
                  <a:schemeClr val="tx1"/>
                </a:solidFill>
              </a:rPr>
              <a:t>1. Narmada </a:t>
            </a:r>
            <a:r>
              <a:rPr lang="en-US" dirty="0">
                <a:solidFill>
                  <a:schemeClr val="tx1"/>
                </a:solidFill>
              </a:rPr>
              <a:t>College of Science and Commerce, </a:t>
            </a:r>
            <a:r>
              <a:rPr lang="en-US" dirty="0" err="1">
                <a:solidFill>
                  <a:schemeClr val="tx1"/>
                </a:solidFill>
              </a:rPr>
              <a:t>Zadeshwar</a:t>
            </a:r>
            <a:r>
              <a:rPr lang="en-US" dirty="0">
                <a:solidFill>
                  <a:schemeClr val="tx1"/>
                </a:solidFill>
              </a:rPr>
              <a:t>, </a:t>
            </a:r>
            <a:r>
              <a:rPr lang="en-US" dirty="0" err="1">
                <a:solidFill>
                  <a:schemeClr val="tx1"/>
                </a:solidFill>
              </a:rPr>
              <a:t>Bharuch</a:t>
            </a:r>
            <a:r>
              <a:rPr lang="en-US" dirty="0">
                <a:solidFill>
                  <a:schemeClr val="tx1"/>
                </a:solidFill>
              </a:rPr>
              <a:t>, Gujarat</a:t>
            </a:r>
          </a:p>
          <a:p>
            <a:pPr lvl="0"/>
            <a:r>
              <a:rPr lang="en-US" dirty="0" smtClean="0">
                <a:solidFill>
                  <a:schemeClr val="tx1"/>
                </a:solidFill>
              </a:rPr>
              <a:t>2. Veer </a:t>
            </a:r>
            <a:r>
              <a:rPr lang="en-US" dirty="0" err="1">
                <a:solidFill>
                  <a:schemeClr val="tx1"/>
                </a:solidFill>
              </a:rPr>
              <a:t>Narmad</a:t>
            </a:r>
            <a:r>
              <a:rPr lang="en-US" dirty="0">
                <a:solidFill>
                  <a:schemeClr val="tx1"/>
                </a:solidFill>
              </a:rPr>
              <a:t> South Gujarat University, </a:t>
            </a:r>
            <a:r>
              <a:rPr lang="en-US" dirty="0" err="1">
                <a:solidFill>
                  <a:schemeClr val="tx1"/>
                </a:solidFill>
              </a:rPr>
              <a:t>Surat</a:t>
            </a:r>
            <a:r>
              <a:rPr lang="en-US" dirty="0">
                <a:solidFill>
                  <a:schemeClr val="tx1"/>
                </a:solidFill>
              </a:rPr>
              <a:t>, Gujarat</a:t>
            </a:r>
          </a:p>
          <a:p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3581400" y="4724400"/>
            <a:ext cx="1881862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SCIPY.IN 2010</a:t>
            </a:r>
          </a:p>
          <a:p>
            <a:pPr algn="ctr"/>
            <a:r>
              <a:rPr lang="en-US" sz="2400" dirty="0" err="1" smtClean="0"/>
              <a:t>Hydrabad</a:t>
            </a: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0" y="838200"/>
            <a:ext cx="9144000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1"/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Why Microcontrollers ?</a:t>
            </a:r>
          </a:p>
          <a:p>
            <a:pPr lvl="1"/>
            <a:endParaRPr lang="en-US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1">
              <a:lnSpc>
                <a:spcPct val="150000"/>
              </a:lnSpc>
            </a:pPr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Microcontrollers are programmable electronic device having the following qualities</a:t>
            </a:r>
          </a:p>
          <a:p>
            <a:pPr lvl="1"/>
            <a:endParaRPr 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lvl="1" indent="457200">
              <a:lnSpc>
                <a:spcPct val="150000"/>
              </a:lnSpc>
              <a:buFont typeface="Wingdings" pitchFamily="2" charset="2"/>
              <a:buChar char="Ø"/>
            </a:pPr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Processing power</a:t>
            </a:r>
          </a:p>
          <a:p>
            <a:pPr lvl="1" indent="457200">
              <a:lnSpc>
                <a:spcPct val="150000"/>
              </a:lnSpc>
              <a:buFont typeface="Wingdings" pitchFamily="2" charset="2"/>
              <a:buChar char="Ø"/>
            </a:pPr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High Speed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33400" y="1676400"/>
            <a:ext cx="7696200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The focus is on developing study modules for microcontroller experiments</a:t>
            </a:r>
          </a:p>
          <a:p>
            <a:pPr marL="457200" indent="-457200">
              <a:buFont typeface="Arial" pitchFamily="34" charset="0"/>
              <a:buChar char="•"/>
            </a:pPr>
            <a:endParaRPr lang="en-US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Demonstration of  the concepts in the class room through simulation</a:t>
            </a:r>
          </a:p>
          <a:p>
            <a:pPr marL="457200" indent="-457200">
              <a:buFont typeface="Arial" pitchFamily="34" charset="0"/>
              <a:buChar char="•"/>
            </a:pPr>
            <a:endParaRPr lang="en-US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buFont typeface="Arial" pitchFamily="34" charset="0"/>
              <a:buChar char="•"/>
            </a:pPr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Replicating the same modules with real systems in the laboratories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990600" y="838200"/>
            <a:ext cx="1973425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Our Focus </a:t>
            </a:r>
            <a:endParaRPr lang="en-US" sz="32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6" name="Rectangle 5"/>
          <p:cNvSpPr/>
          <p:nvPr/>
        </p:nvSpPr>
        <p:spPr>
          <a:xfrm>
            <a:off x="533400" y="1676400"/>
            <a:ext cx="7696200" cy="415498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buFont typeface="Arial" pitchFamily="34" charset="0"/>
              <a:buChar char="•"/>
            </a:pP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 the present work we have developed two learning experiments 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Interfacing of single seven segment display </a:t>
            </a:r>
          </a:p>
          <a:p>
            <a:pPr marL="914400" lvl="1" indent="-457200">
              <a:buFont typeface="+mj-lt"/>
              <a:buAutoNum type="arabicPeriod"/>
            </a:pP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Interfacing of multiplexed seven segment display.</a:t>
            </a:r>
          </a:p>
          <a:p>
            <a:pPr marL="457200" indent="-457200">
              <a:buFont typeface="Arial" pitchFamily="34" charset="0"/>
              <a:buChar char="•"/>
            </a:pPr>
            <a:endParaRPr lang="en-US" sz="24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457200" indent="-457200">
              <a:buFont typeface="Arial" pitchFamily="34" charset="0"/>
              <a:buChar char="•"/>
            </a:pP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Python is selected for implementing this work, following modules are also used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n-US" sz="24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vpython</a:t>
            </a: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for simulation </a:t>
            </a:r>
          </a:p>
          <a:p>
            <a:pPr marL="914400" lvl="1" indent="-457200">
              <a:buFont typeface="Arial" pitchFamily="34" charset="0"/>
              <a:buChar char="•"/>
            </a:pPr>
            <a:r>
              <a:rPr lang="en-US" sz="24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pyserial</a:t>
            </a:r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for communication with the microcontroller</a:t>
            </a:r>
          </a:p>
          <a:p>
            <a:pPr marL="914400" lvl="1" indent="-457200">
              <a:buFont typeface="Arial" pitchFamily="34" charset="0"/>
              <a:buChar char="•"/>
            </a:pPr>
            <a:endParaRPr lang="en-US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990600" y="838200"/>
            <a:ext cx="2439514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2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Present work</a:t>
            </a:r>
            <a:endParaRPr lang="en-US" sz="32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533400" y="609600"/>
            <a:ext cx="63246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Basics of Seven Segment Display:</a:t>
            </a:r>
            <a:endParaRPr 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8" name="Picture 7" descr="C:\Documents and Settings\Jayesh Gandhi\My Documents\12422366036987445087Segment_24.svg.med.png"/>
          <p:cNvPicPr/>
          <p:nvPr/>
        </p:nvPicPr>
        <p:blipFill>
          <a:blip r:embed="rId2">
            <a:biLevel thresh="50000"/>
          </a:blip>
          <a:srcRect/>
          <a:stretch>
            <a:fillRect/>
          </a:stretch>
        </p:blipFill>
        <p:spPr bwMode="auto">
          <a:xfrm>
            <a:off x="1447800" y="1219200"/>
            <a:ext cx="1447800" cy="1905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9" name="Picture 8" descr="C:\Documents and Settings\Jayesh Gandhi\My Documents\seven segment CC sch.gif"/>
          <p:cNvPicPr/>
          <p:nvPr/>
        </p:nvPicPr>
        <p:blipFill>
          <a:blip r:embed="rId3">
            <a:biLevel thresh="50000"/>
          </a:blip>
          <a:srcRect/>
          <a:stretch>
            <a:fillRect/>
          </a:stretch>
        </p:blipFill>
        <p:spPr bwMode="auto">
          <a:xfrm>
            <a:off x="4038600" y="1295400"/>
            <a:ext cx="3657600" cy="1752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3" name="TextBox 12"/>
          <p:cNvSpPr txBox="1"/>
          <p:nvPr/>
        </p:nvSpPr>
        <p:spPr>
          <a:xfrm>
            <a:off x="609600" y="3505200"/>
            <a:ext cx="7391400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The common anode is connected to 5 V </a:t>
            </a:r>
          </a:p>
          <a:p>
            <a:pPr algn="ctr"/>
            <a:endParaRPr lang="en-US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and </a:t>
            </a:r>
          </a:p>
          <a:p>
            <a:pPr algn="ctr"/>
            <a:endParaRPr lang="en-US" sz="28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If `a’ is made zero through a limiting resistor  </a:t>
            </a:r>
          </a:p>
          <a:p>
            <a:pPr algn="ctr"/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The LED corresponding ‘a’ will glow </a:t>
            </a:r>
            <a:endParaRPr 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graphicFrame>
        <p:nvGraphicFramePr>
          <p:cNvPr id="3" name="Table 2"/>
          <p:cNvGraphicFramePr>
            <a:graphicFrameLocks noGrp="1"/>
          </p:cNvGraphicFramePr>
          <p:nvPr/>
        </p:nvGraphicFramePr>
        <p:xfrm>
          <a:off x="457200" y="2286000"/>
          <a:ext cx="4648202" cy="3505200"/>
        </p:xfrm>
        <a:graphic>
          <a:graphicData uri="http://schemas.openxmlformats.org/drawingml/2006/table">
            <a:tbl>
              <a:tblPr/>
              <a:tblGrid>
                <a:gridCol w="896644"/>
                <a:gridCol w="828603"/>
                <a:gridCol w="417565"/>
                <a:gridCol w="417565"/>
                <a:gridCol w="417565"/>
                <a:gridCol w="417565"/>
                <a:gridCol w="417565"/>
                <a:gridCol w="417565"/>
                <a:gridCol w="417565"/>
              </a:tblGrid>
              <a:tr h="5842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latin typeface="Times New Roman"/>
                          <a:ea typeface="Calibri"/>
                          <a:cs typeface="Times New Roman"/>
                        </a:rPr>
                        <a:t>Decimal</a:t>
                      </a:r>
                      <a:endParaRPr lang="en-US" sz="11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latin typeface="Times New Roman"/>
                          <a:ea typeface="Calibri"/>
                          <a:cs typeface="Times New Roman"/>
                        </a:rPr>
                        <a:t>number</a:t>
                      </a:r>
                      <a:endParaRPr lang="en-US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Binary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number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a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b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c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d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e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f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g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0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latin typeface="Times New Roman"/>
                          <a:ea typeface="Calibri"/>
                          <a:cs typeface="Times New Roman"/>
                        </a:rPr>
                        <a:t>0000</a:t>
                      </a:r>
                      <a:endParaRPr lang="en-US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1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latin typeface="Times New Roman"/>
                          <a:ea typeface="Calibri"/>
                          <a:cs typeface="Times New Roman"/>
                        </a:rPr>
                        <a:t>0001</a:t>
                      </a:r>
                      <a:endParaRPr lang="en-US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2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0010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3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0011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4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0100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5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0101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6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0110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7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0111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8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1000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92100"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9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1001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endParaRPr lang="en-US" sz="1100">
                        <a:latin typeface="Times New Roman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100" dirty="0">
                          <a:latin typeface="Times New Roman"/>
                          <a:ea typeface="Calibri"/>
                          <a:cs typeface="Times New Roman"/>
                        </a:rPr>
                        <a:t>on</a:t>
                      </a:r>
                      <a:endParaRPr lang="en-US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0" y="609600"/>
            <a:ext cx="91440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Selectively glowing LED would display numbers</a:t>
            </a:r>
          </a:p>
          <a:p>
            <a:pPr algn="ctr"/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The table shown indicates the LED to be switched on</a:t>
            </a:r>
          </a:p>
          <a:p>
            <a:pPr algn="ctr"/>
            <a:r>
              <a:rPr lang="en-US" sz="2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to display a number </a:t>
            </a:r>
            <a:endParaRPr lang="en-US" sz="2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5487194" y="23614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 rot="5400000">
            <a:off x="5487194" y="29710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>
            <a:off x="6477000" y="20574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>
            <a:off x="6477000" y="26670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6477000" y="32766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 rot="5400000">
            <a:off x="6782594" y="23614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/>
          <p:nvPr/>
        </p:nvCxnSpPr>
        <p:spPr>
          <a:xfrm rot="5400000">
            <a:off x="6172994" y="29710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>
            <a:off x="7391400" y="20574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7" name="Straight Connector 36"/>
          <p:cNvCxnSpPr/>
          <p:nvPr/>
        </p:nvCxnSpPr>
        <p:spPr>
          <a:xfrm>
            <a:off x="7391400" y="26670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/>
          <p:nvPr/>
        </p:nvCxnSpPr>
        <p:spPr>
          <a:xfrm>
            <a:off x="7391400" y="32766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/>
          <p:cNvCxnSpPr/>
          <p:nvPr/>
        </p:nvCxnSpPr>
        <p:spPr>
          <a:xfrm rot="5400000">
            <a:off x="7696994" y="23614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 rot="5400000">
            <a:off x="7696994" y="29710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2" name="Straight Connector 41"/>
          <p:cNvCxnSpPr/>
          <p:nvPr/>
        </p:nvCxnSpPr>
        <p:spPr>
          <a:xfrm>
            <a:off x="5562600" y="35052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/>
          <p:nvPr/>
        </p:nvCxnSpPr>
        <p:spPr>
          <a:xfrm rot="5400000">
            <a:off x="5258594" y="38092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5562600" y="41148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/>
          <p:cNvCxnSpPr/>
          <p:nvPr/>
        </p:nvCxnSpPr>
        <p:spPr>
          <a:xfrm>
            <a:off x="5562600" y="47244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/>
          <p:cNvCxnSpPr/>
          <p:nvPr/>
        </p:nvCxnSpPr>
        <p:spPr>
          <a:xfrm rot="5400000">
            <a:off x="5868194" y="44188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/>
          <p:cNvCxnSpPr/>
          <p:nvPr/>
        </p:nvCxnSpPr>
        <p:spPr>
          <a:xfrm rot="5400000">
            <a:off x="6401594" y="37330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Connector 50"/>
          <p:cNvCxnSpPr/>
          <p:nvPr/>
        </p:nvCxnSpPr>
        <p:spPr>
          <a:xfrm>
            <a:off x="6705600" y="40386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/>
          <p:cNvCxnSpPr/>
          <p:nvPr/>
        </p:nvCxnSpPr>
        <p:spPr>
          <a:xfrm>
            <a:off x="6705600" y="46482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/>
          <p:cNvCxnSpPr/>
          <p:nvPr/>
        </p:nvCxnSpPr>
        <p:spPr>
          <a:xfrm rot="5400000">
            <a:off x="6401594" y="43426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5" name="Straight Connector 54"/>
          <p:cNvCxnSpPr/>
          <p:nvPr/>
        </p:nvCxnSpPr>
        <p:spPr>
          <a:xfrm rot="5400000">
            <a:off x="7011194" y="43426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Straight Connector 55"/>
          <p:cNvCxnSpPr/>
          <p:nvPr/>
        </p:nvCxnSpPr>
        <p:spPr>
          <a:xfrm>
            <a:off x="7239000" y="35052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Straight Connector 59"/>
          <p:cNvCxnSpPr/>
          <p:nvPr/>
        </p:nvCxnSpPr>
        <p:spPr>
          <a:xfrm rot="5400000">
            <a:off x="7544594" y="38092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/>
          <p:cNvCxnSpPr/>
          <p:nvPr/>
        </p:nvCxnSpPr>
        <p:spPr>
          <a:xfrm rot="5400000">
            <a:off x="7544594" y="44188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Straight Connector 69"/>
          <p:cNvCxnSpPr/>
          <p:nvPr/>
        </p:nvCxnSpPr>
        <p:spPr>
          <a:xfrm>
            <a:off x="6248400" y="49530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1" name="Straight Connector 70"/>
          <p:cNvCxnSpPr/>
          <p:nvPr/>
        </p:nvCxnSpPr>
        <p:spPr>
          <a:xfrm rot="5400000">
            <a:off x="5944394" y="52570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Straight Connector 71"/>
          <p:cNvCxnSpPr/>
          <p:nvPr/>
        </p:nvCxnSpPr>
        <p:spPr>
          <a:xfrm>
            <a:off x="6248400" y="55626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/>
          <p:cNvCxnSpPr/>
          <p:nvPr/>
        </p:nvCxnSpPr>
        <p:spPr>
          <a:xfrm rot="5400000">
            <a:off x="6553994" y="52570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6" name="Straight Connector 75"/>
          <p:cNvCxnSpPr/>
          <p:nvPr/>
        </p:nvCxnSpPr>
        <p:spPr>
          <a:xfrm rot="5400000">
            <a:off x="6553994" y="58666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7" name="Straight Connector 76"/>
          <p:cNvCxnSpPr/>
          <p:nvPr/>
        </p:nvCxnSpPr>
        <p:spPr>
          <a:xfrm>
            <a:off x="7543800" y="49530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Straight Connector 77"/>
          <p:cNvCxnSpPr/>
          <p:nvPr/>
        </p:nvCxnSpPr>
        <p:spPr>
          <a:xfrm rot="5400000">
            <a:off x="7239794" y="52570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Straight Connector 79"/>
          <p:cNvCxnSpPr/>
          <p:nvPr/>
        </p:nvCxnSpPr>
        <p:spPr>
          <a:xfrm>
            <a:off x="7543800" y="61722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Straight Connector 80"/>
          <p:cNvCxnSpPr/>
          <p:nvPr/>
        </p:nvCxnSpPr>
        <p:spPr>
          <a:xfrm rot="5400000">
            <a:off x="7849394" y="52570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Straight Connector 81"/>
          <p:cNvCxnSpPr/>
          <p:nvPr/>
        </p:nvCxnSpPr>
        <p:spPr>
          <a:xfrm rot="5400000">
            <a:off x="7239794" y="58666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Straight Connector 82"/>
          <p:cNvCxnSpPr/>
          <p:nvPr/>
        </p:nvCxnSpPr>
        <p:spPr>
          <a:xfrm rot="5400000">
            <a:off x="7849394" y="58666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Straight Connector 84"/>
          <p:cNvCxnSpPr/>
          <p:nvPr/>
        </p:nvCxnSpPr>
        <p:spPr>
          <a:xfrm rot="5400000">
            <a:off x="7925594" y="23614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Straight Connector 85"/>
          <p:cNvCxnSpPr/>
          <p:nvPr/>
        </p:nvCxnSpPr>
        <p:spPr>
          <a:xfrm>
            <a:off x="8229600" y="26670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Straight Connector 87"/>
          <p:cNvCxnSpPr/>
          <p:nvPr/>
        </p:nvCxnSpPr>
        <p:spPr>
          <a:xfrm rot="5400000">
            <a:off x="8535194" y="23614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Straight Connector 89"/>
          <p:cNvCxnSpPr/>
          <p:nvPr/>
        </p:nvCxnSpPr>
        <p:spPr>
          <a:xfrm rot="5400000">
            <a:off x="8535194" y="29710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1" name="Straight Connector 90"/>
          <p:cNvCxnSpPr/>
          <p:nvPr/>
        </p:nvCxnSpPr>
        <p:spPr>
          <a:xfrm>
            <a:off x="8229600" y="35052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2" name="Straight Connector 91"/>
          <p:cNvCxnSpPr/>
          <p:nvPr/>
        </p:nvCxnSpPr>
        <p:spPr>
          <a:xfrm rot="5400000">
            <a:off x="7925594" y="38092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3" name="Straight Connector 92"/>
          <p:cNvCxnSpPr/>
          <p:nvPr/>
        </p:nvCxnSpPr>
        <p:spPr>
          <a:xfrm>
            <a:off x="8229600" y="41148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Straight Connector 93"/>
          <p:cNvCxnSpPr/>
          <p:nvPr/>
        </p:nvCxnSpPr>
        <p:spPr>
          <a:xfrm>
            <a:off x="8229600" y="4724400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5" name="Straight Connector 94"/>
          <p:cNvCxnSpPr/>
          <p:nvPr/>
        </p:nvCxnSpPr>
        <p:spPr>
          <a:xfrm rot="5400000">
            <a:off x="8535194" y="38092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Straight Connector 95"/>
          <p:cNvCxnSpPr/>
          <p:nvPr/>
        </p:nvCxnSpPr>
        <p:spPr>
          <a:xfrm rot="5400000">
            <a:off x="7925594" y="44188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 rot="5400000">
            <a:off x="8535194" y="4418806"/>
            <a:ext cx="457200" cy="1588"/>
          </a:xfrm>
          <a:prstGeom prst="line">
            <a:avLst/>
          </a:prstGeom>
          <a:ln w="63500" cmpd="sng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xtBox 52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0" y="838200"/>
            <a:ext cx="9144000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lvl="1"/>
            <a:r>
              <a:rPr lang="en-US" sz="2800" b="1" dirty="0" smtClean="0"/>
              <a:t>The </a:t>
            </a:r>
            <a:r>
              <a:rPr lang="en-US" sz="2800" b="1" dirty="0"/>
              <a:t>First Experiment: Simulation of a Single Display</a:t>
            </a:r>
            <a:endParaRPr lang="en-US" sz="2800" dirty="0"/>
          </a:p>
          <a:p>
            <a:endParaRPr lang="en-US" dirty="0"/>
          </a:p>
        </p:txBody>
      </p:sp>
      <p:pic>
        <p:nvPicPr>
          <p:cNvPr id="8" name="Picture 7" descr="Figure 1.gif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33400" y="1447800"/>
            <a:ext cx="7600950" cy="2247900"/>
          </a:xfrm>
          <a:prstGeom prst="rect">
            <a:avLst/>
          </a:prstGeom>
        </p:spPr>
      </p:pic>
      <p:sp>
        <p:nvSpPr>
          <p:cNvPr id="9" name="TextBox 8"/>
          <p:cNvSpPr txBox="1"/>
          <p:nvPr/>
        </p:nvSpPr>
        <p:spPr>
          <a:xfrm>
            <a:off x="533400" y="4114800"/>
            <a:ext cx="739140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512763" indent="-512763">
              <a:lnSpc>
                <a:spcPct val="150000"/>
              </a:lnSpc>
              <a:buFont typeface="Wingdings" pitchFamily="2" charset="2"/>
              <a:buChar char="Ø"/>
            </a:pPr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Simulation program runs on the computer</a:t>
            </a:r>
          </a:p>
          <a:p>
            <a:pPr marL="512763" indent="-512763">
              <a:lnSpc>
                <a:spcPct val="150000"/>
              </a:lnSpc>
              <a:buFont typeface="Wingdings" pitchFamily="2" charset="2"/>
              <a:buChar char="Ø"/>
            </a:pPr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It communicates data to Microcontroller</a:t>
            </a:r>
          </a:p>
          <a:p>
            <a:pPr marL="512763" indent="-512763">
              <a:lnSpc>
                <a:spcPct val="150000"/>
              </a:lnSpc>
              <a:buFont typeface="Wingdings" pitchFamily="2" charset="2"/>
              <a:buChar char="Ø"/>
            </a:pPr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Microcontroller sets the port values in binary form</a:t>
            </a:r>
          </a:p>
          <a:p>
            <a:pPr marL="512763" indent="-512763">
              <a:lnSpc>
                <a:spcPct val="150000"/>
              </a:lnSpc>
              <a:buFont typeface="Wingdings" pitchFamily="2" charset="2"/>
              <a:buChar char="Ø"/>
            </a:pPr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Decoder decodes the value into seven segment format</a:t>
            </a:r>
          </a:p>
          <a:p>
            <a:pPr marL="512763" indent="-512763">
              <a:lnSpc>
                <a:spcPct val="150000"/>
              </a:lnSpc>
              <a:buFont typeface="Wingdings" pitchFamily="2" charset="2"/>
              <a:buChar char="Ø"/>
            </a:pPr>
            <a:r>
              <a:rPr lang="en-US" sz="2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Arial Rounded MT Bold" pitchFamily="34" charset="0"/>
              </a:rPr>
              <a:t>The value is displayed on the display and the screen</a:t>
            </a:r>
            <a:endParaRPr lang="en-US" sz="2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Arial Rounded MT Bold" pitchFamily="34" charset="0"/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7739769" y="6488668"/>
            <a:ext cx="14042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Scipy.in</a:t>
            </a:r>
            <a:r>
              <a:rPr lang="en-US" dirty="0" smtClean="0"/>
              <a:t> 2010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3">
            <a:lumMod val="40000"/>
            <a:lumOff val="6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1"/>
          <p:cNvSpPr txBox="1">
            <a:spLocks/>
          </p:cNvSpPr>
          <p:nvPr/>
        </p:nvSpPr>
        <p:spPr>
          <a:xfrm>
            <a:off x="0" y="0"/>
            <a:ext cx="9144000" cy="533400"/>
          </a:xfrm>
          <a:prstGeom prst="rect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sz="24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tx1"/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Microcontroller experiment and its simulation using Python</a:t>
            </a:r>
            <a:endParaRPr kumimoji="0" lang="en-US" sz="2400" b="0" i="0" u="none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838200" y="914400"/>
            <a:ext cx="29718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8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Simulation Screen</a:t>
            </a:r>
            <a:endParaRPr lang="en-US" sz="28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315125" y="1524000"/>
            <a:ext cx="8828875" cy="5029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161</TotalTime>
  <Words>701</Words>
  <Application>Microsoft Office PowerPoint</Application>
  <PresentationFormat>On-screen Show (4:3)</PresentationFormat>
  <Paragraphs>179</Paragraphs>
  <Slides>17</Slides>
  <Notes>0</Notes>
  <HiddenSlides>0</HiddenSlides>
  <MMClips>1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Microcontroller experiment and its simulation using Python</vt:lpstr>
      <vt:lpstr>Microcontroller experiment and its simulation using Python</vt:lpstr>
      <vt:lpstr>Slide 3</vt:lpstr>
      <vt:lpstr>Slide 4</vt:lpstr>
      <vt:lpstr>Slide 5</vt:lpstr>
      <vt:lpstr>Slide 6</vt:lpstr>
      <vt:lpstr>Slide 7</vt:lpstr>
      <vt:lpstr>Slide 8</vt:lpstr>
      <vt:lpstr>Slide 9</vt:lpstr>
      <vt:lpstr>Slide 10</vt:lpstr>
      <vt:lpstr>Slide 11</vt:lpstr>
      <vt:lpstr>Slide 12</vt:lpstr>
      <vt:lpstr>Slide 13</vt:lpstr>
      <vt:lpstr>Slide 14</vt:lpstr>
      <vt:lpstr>Slide 15</vt:lpstr>
      <vt:lpstr>Slide 16</vt:lpstr>
      <vt:lpstr>Slide 17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Microcontroller experiment and its simulation using Python</dc:title>
  <dc:creator>Jayesh</dc:creator>
  <cp:lastModifiedBy>Jayesh</cp:lastModifiedBy>
  <cp:revision>41</cp:revision>
  <dcterms:created xsi:type="dcterms:W3CDTF">2010-12-10T06:25:20Z</dcterms:created>
  <dcterms:modified xsi:type="dcterms:W3CDTF">2010-12-13T02:02:21Z</dcterms:modified>
</cp:coreProperties>
</file>

<file path=docProps/thumbnail.jpeg>
</file>