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5"/>
  </p:notesMasterIdLst>
  <p:sldIdLst>
    <p:sldId id="256" r:id="rId2"/>
    <p:sldId id="266" r:id="rId3"/>
    <p:sldId id="267" r:id="rId4"/>
    <p:sldId id="273" r:id="rId5"/>
    <p:sldId id="258" r:id="rId6"/>
    <p:sldId id="261" r:id="rId7"/>
    <p:sldId id="260" r:id="rId8"/>
    <p:sldId id="262" r:id="rId9"/>
    <p:sldId id="270" r:id="rId10"/>
    <p:sldId id="268" r:id="rId11"/>
    <p:sldId id="269" r:id="rId12"/>
    <p:sldId id="272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49F524-34A2-4BCC-8D7E-1962EA01D99A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D7CEE3D5-19FD-474E-A43C-80D7D0897006}">
      <dgm:prSet phldrT="[Text]"/>
      <dgm:spPr/>
      <dgm:t>
        <a:bodyPr/>
        <a:lstStyle/>
        <a:p>
          <a:r>
            <a:rPr lang="en-US" dirty="0" smtClean="0"/>
            <a:t>Phrases, Clauses, Sentences</a:t>
          </a:r>
        </a:p>
        <a:p>
          <a:r>
            <a:rPr lang="en-US" dirty="0" smtClean="0"/>
            <a:t>(</a:t>
          </a:r>
          <a:r>
            <a:rPr lang="en-US" dirty="0" err="1" smtClean="0"/>
            <a:t>Grammer</a:t>
          </a:r>
          <a:r>
            <a:rPr lang="en-US" dirty="0" smtClean="0"/>
            <a:t>)</a:t>
          </a:r>
          <a:endParaRPr lang="en-US" dirty="0"/>
        </a:p>
      </dgm:t>
    </dgm:pt>
    <dgm:pt modelId="{653557B6-19D5-4E12-87F3-FA15EF20E9E2}" type="parTrans" cxnId="{9E577203-A12C-42A0-A8A5-E0B75F2B238B}">
      <dgm:prSet/>
      <dgm:spPr/>
      <dgm:t>
        <a:bodyPr/>
        <a:lstStyle/>
        <a:p>
          <a:endParaRPr lang="en-US"/>
        </a:p>
      </dgm:t>
    </dgm:pt>
    <dgm:pt modelId="{7FBB12E7-3A28-40CF-96FD-B7E9B2812F84}" type="sibTrans" cxnId="{9E577203-A12C-42A0-A8A5-E0B75F2B238B}">
      <dgm:prSet/>
      <dgm:spPr/>
      <dgm:t>
        <a:bodyPr/>
        <a:lstStyle/>
        <a:p>
          <a:endParaRPr lang="en-US"/>
        </a:p>
      </dgm:t>
    </dgm:pt>
    <dgm:pt modelId="{A70021A8-A942-460A-9E19-1DB09A256E93}">
      <dgm:prSet phldrT="[Text]"/>
      <dgm:spPr/>
      <dgm:t>
        <a:bodyPr/>
        <a:lstStyle/>
        <a:p>
          <a:r>
            <a:rPr lang="en-US" dirty="0" smtClean="0"/>
            <a:t>Words</a:t>
          </a:r>
        </a:p>
        <a:p>
          <a:r>
            <a:rPr lang="en-US" dirty="0" smtClean="0"/>
            <a:t>(Internal Structure, Syntax, Semantics, Distribution)</a:t>
          </a:r>
          <a:endParaRPr lang="en-US" dirty="0"/>
        </a:p>
      </dgm:t>
    </dgm:pt>
    <dgm:pt modelId="{4D5DE8F3-D4D6-4151-8B5D-85887F195709}" type="parTrans" cxnId="{1D84E7D8-4FBB-4B80-BB08-78E07DE5EC4F}">
      <dgm:prSet/>
      <dgm:spPr/>
      <dgm:t>
        <a:bodyPr/>
        <a:lstStyle/>
        <a:p>
          <a:endParaRPr lang="en-US"/>
        </a:p>
      </dgm:t>
    </dgm:pt>
    <dgm:pt modelId="{E8B513FA-D6DA-49A5-8A9A-6AD42F5DFDBD}" type="sibTrans" cxnId="{1D84E7D8-4FBB-4B80-BB08-78E07DE5EC4F}">
      <dgm:prSet/>
      <dgm:spPr/>
      <dgm:t>
        <a:bodyPr/>
        <a:lstStyle/>
        <a:p>
          <a:endParaRPr lang="en-US"/>
        </a:p>
      </dgm:t>
    </dgm:pt>
    <dgm:pt modelId="{B6F6CB48-9A73-40F9-8FFA-B78764E38147}">
      <dgm:prSet phldrT="[Text]"/>
      <dgm:spPr/>
      <dgm:t>
        <a:bodyPr/>
        <a:lstStyle/>
        <a:p>
          <a:r>
            <a:rPr lang="en-US" dirty="0" smtClean="0"/>
            <a:t>Discourse, Dialogue, Genre, Style, Corpus</a:t>
          </a:r>
          <a:endParaRPr lang="en-US" dirty="0"/>
        </a:p>
      </dgm:t>
    </dgm:pt>
    <dgm:pt modelId="{B90AD5BE-49F2-44F4-820E-CD3AF0DD4A99}" type="parTrans" cxnId="{428FA3D1-9C12-4D4B-A8CC-A3BEE948221E}">
      <dgm:prSet/>
      <dgm:spPr/>
      <dgm:t>
        <a:bodyPr/>
        <a:lstStyle/>
        <a:p>
          <a:endParaRPr lang="en-US"/>
        </a:p>
      </dgm:t>
    </dgm:pt>
    <dgm:pt modelId="{C9881764-5537-40FC-85AC-81234E22825C}" type="sibTrans" cxnId="{428FA3D1-9C12-4D4B-A8CC-A3BEE948221E}">
      <dgm:prSet/>
      <dgm:spPr/>
      <dgm:t>
        <a:bodyPr/>
        <a:lstStyle/>
        <a:p>
          <a:endParaRPr lang="en-US"/>
        </a:p>
      </dgm:t>
    </dgm:pt>
    <dgm:pt modelId="{781AA61D-D714-4DA4-BD6B-0F4A47CBF65C}" type="pres">
      <dgm:prSet presAssocID="{5F49F524-34A2-4BCC-8D7E-1962EA01D99A}" presName="compositeShape" presStyleCnt="0">
        <dgm:presLayoutVars>
          <dgm:dir/>
          <dgm:resizeHandles/>
        </dgm:presLayoutVars>
      </dgm:prSet>
      <dgm:spPr/>
    </dgm:pt>
    <dgm:pt modelId="{4225F1A1-5E36-4F94-9C89-19642883A293}" type="pres">
      <dgm:prSet presAssocID="{5F49F524-34A2-4BCC-8D7E-1962EA01D99A}" presName="pyramid" presStyleLbl="node1" presStyleIdx="0" presStyleCnt="1"/>
      <dgm:spPr/>
    </dgm:pt>
    <dgm:pt modelId="{9B7BA2FD-B11C-491C-8147-F64B488D9359}" type="pres">
      <dgm:prSet presAssocID="{5F49F524-34A2-4BCC-8D7E-1962EA01D99A}" presName="theList" presStyleCnt="0"/>
      <dgm:spPr/>
    </dgm:pt>
    <dgm:pt modelId="{89E4AFB6-4B93-404A-96CE-F26C2D8555D9}" type="pres">
      <dgm:prSet presAssocID="{B6F6CB48-9A73-40F9-8FFA-B78764E38147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431841-CE30-429A-B21C-6FDBACD2B480}" type="pres">
      <dgm:prSet presAssocID="{B6F6CB48-9A73-40F9-8FFA-B78764E38147}" presName="aSpace" presStyleCnt="0"/>
      <dgm:spPr/>
    </dgm:pt>
    <dgm:pt modelId="{FAAD073B-4781-45D0-BC16-A41463423E40}" type="pres">
      <dgm:prSet presAssocID="{D7CEE3D5-19FD-474E-A43C-80D7D0897006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2077C4-370D-448B-877A-FD75A66C1EDA}" type="pres">
      <dgm:prSet presAssocID="{D7CEE3D5-19FD-474E-A43C-80D7D0897006}" presName="aSpace" presStyleCnt="0"/>
      <dgm:spPr/>
    </dgm:pt>
    <dgm:pt modelId="{DBB47B56-3081-429A-973D-1801A4509067}" type="pres">
      <dgm:prSet presAssocID="{A70021A8-A942-460A-9E19-1DB09A256E93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88CD53-1071-4A13-80F9-C17B92B0533B}" type="pres">
      <dgm:prSet presAssocID="{A70021A8-A942-460A-9E19-1DB09A256E93}" presName="aSpace" presStyleCnt="0"/>
      <dgm:spPr/>
    </dgm:pt>
  </dgm:ptLst>
  <dgm:cxnLst>
    <dgm:cxn modelId="{2DB2D4EE-DCD9-4EEF-8532-1448F0B9DAFB}" type="presOf" srcId="{A70021A8-A942-460A-9E19-1DB09A256E93}" destId="{DBB47B56-3081-429A-973D-1801A4509067}" srcOrd="0" destOrd="0" presId="urn:microsoft.com/office/officeart/2005/8/layout/pyramid2"/>
    <dgm:cxn modelId="{9E577203-A12C-42A0-A8A5-E0B75F2B238B}" srcId="{5F49F524-34A2-4BCC-8D7E-1962EA01D99A}" destId="{D7CEE3D5-19FD-474E-A43C-80D7D0897006}" srcOrd="1" destOrd="0" parTransId="{653557B6-19D5-4E12-87F3-FA15EF20E9E2}" sibTransId="{7FBB12E7-3A28-40CF-96FD-B7E9B2812F84}"/>
    <dgm:cxn modelId="{1D84E7D8-4FBB-4B80-BB08-78E07DE5EC4F}" srcId="{5F49F524-34A2-4BCC-8D7E-1962EA01D99A}" destId="{A70021A8-A942-460A-9E19-1DB09A256E93}" srcOrd="2" destOrd="0" parTransId="{4D5DE8F3-D4D6-4151-8B5D-85887F195709}" sibTransId="{E8B513FA-D6DA-49A5-8A9A-6AD42F5DFDBD}"/>
    <dgm:cxn modelId="{BEF0E4C5-4CFA-47D0-B89E-A5E140188ED4}" type="presOf" srcId="{D7CEE3D5-19FD-474E-A43C-80D7D0897006}" destId="{FAAD073B-4781-45D0-BC16-A41463423E40}" srcOrd="0" destOrd="0" presId="urn:microsoft.com/office/officeart/2005/8/layout/pyramid2"/>
    <dgm:cxn modelId="{583F0ECC-A5D7-41E4-9AAE-3678AB8695E0}" type="presOf" srcId="{5F49F524-34A2-4BCC-8D7E-1962EA01D99A}" destId="{781AA61D-D714-4DA4-BD6B-0F4A47CBF65C}" srcOrd="0" destOrd="0" presId="urn:microsoft.com/office/officeart/2005/8/layout/pyramid2"/>
    <dgm:cxn modelId="{428FA3D1-9C12-4D4B-A8CC-A3BEE948221E}" srcId="{5F49F524-34A2-4BCC-8D7E-1962EA01D99A}" destId="{B6F6CB48-9A73-40F9-8FFA-B78764E38147}" srcOrd="0" destOrd="0" parTransId="{B90AD5BE-49F2-44F4-820E-CD3AF0DD4A99}" sibTransId="{C9881764-5537-40FC-85AC-81234E22825C}"/>
    <dgm:cxn modelId="{9480AE0E-852E-485D-8CA9-1A02EEE26204}" type="presOf" srcId="{B6F6CB48-9A73-40F9-8FFA-B78764E38147}" destId="{89E4AFB6-4B93-404A-96CE-F26C2D8555D9}" srcOrd="0" destOrd="0" presId="urn:microsoft.com/office/officeart/2005/8/layout/pyramid2"/>
    <dgm:cxn modelId="{FDB084B3-6C0F-4491-A697-1F24F1AF46E0}" type="presParOf" srcId="{781AA61D-D714-4DA4-BD6B-0F4A47CBF65C}" destId="{4225F1A1-5E36-4F94-9C89-19642883A293}" srcOrd="0" destOrd="0" presId="urn:microsoft.com/office/officeart/2005/8/layout/pyramid2"/>
    <dgm:cxn modelId="{C8C7C451-1EAF-4CE4-A5AC-99EEB43118E8}" type="presParOf" srcId="{781AA61D-D714-4DA4-BD6B-0F4A47CBF65C}" destId="{9B7BA2FD-B11C-491C-8147-F64B488D9359}" srcOrd="1" destOrd="0" presId="urn:microsoft.com/office/officeart/2005/8/layout/pyramid2"/>
    <dgm:cxn modelId="{CE338A3B-A440-4BBF-B4EB-5C3646117EB4}" type="presParOf" srcId="{9B7BA2FD-B11C-491C-8147-F64B488D9359}" destId="{89E4AFB6-4B93-404A-96CE-F26C2D8555D9}" srcOrd="0" destOrd="0" presId="urn:microsoft.com/office/officeart/2005/8/layout/pyramid2"/>
    <dgm:cxn modelId="{A02A45FB-9C3A-4440-BB70-C5F375D6F728}" type="presParOf" srcId="{9B7BA2FD-B11C-491C-8147-F64B488D9359}" destId="{94431841-CE30-429A-B21C-6FDBACD2B480}" srcOrd="1" destOrd="0" presId="urn:microsoft.com/office/officeart/2005/8/layout/pyramid2"/>
    <dgm:cxn modelId="{D36C68D5-128D-4A54-94BA-2E4E19815EAF}" type="presParOf" srcId="{9B7BA2FD-B11C-491C-8147-F64B488D9359}" destId="{FAAD073B-4781-45D0-BC16-A41463423E40}" srcOrd="2" destOrd="0" presId="urn:microsoft.com/office/officeart/2005/8/layout/pyramid2"/>
    <dgm:cxn modelId="{42564CF3-1991-4C6A-86B4-2EA733DDE827}" type="presParOf" srcId="{9B7BA2FD-B11C-491C-8147-F64B488D9359}" destId="{1E2077C4-370D-448B-877A-FD75A66C1EDA}" srcOrd="3" destOrd="0" presId="urn:microsoft.com/office/officeart/2005/8/layout/pyramid2"/>
    <dgm:cxn modelId="{156C5C4D-674D-4344-A922-A85131621EA4}" type="presParOf" srcId="{9B7BA2FD-B11C-491C-8147-F64B488D9359}" destId="{DBB47B56-3081-429A-973D-1801A4509067}" srcOrd="4" destOrd="0" presId="urn:microsoft.com/office/officeart/2005/8/layout/pyramid2"/>
    <dgm:cxn modelId="{12957B37-7301-4E78-828E-1962F53963E2}" type="presParOf" srcId="{9B7BA2FD-B11C-491C-8147-F64B488D9359}" destId="{C388CD53-1071-4A13-80F9-C17B92B0533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25F1A1-5E36-4F94-9C89-19642883A293}">
      <dsp:nvSpPr>
        <dsp:cNvPr id="0" name=""/>
        <dsp:cNvSpPr/>
      </dsp:nvSpPr>
      <dsp:spPr>
        <a:xfrm>
          <a:off x="1454864" y="0"/>
          <a:ext cx="4625975" cy="462597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4AFB6-4B93-404A-96CE-F26C2D8555D9}">
      <dsp:nvSpPr>
        <dsp:cNvPr id="0" name=""/>
        <dsp:cNvSpPr/>
      </dsp:nvSpPr>
      <dsp:spPr>
        <a:xfrm>
          <a:off x="3767851" y="465082"/>
          <a:ext cx="3006883" cy="10950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Discourse, Dialogue, Genre, Style, Corpus</a:t>
          </a:r>
          <a:endParaRPr lang="en-US" sz="1700" kern="1200" dirty="0"/>
        </a:p>
      </dsp:txBody>
      <dsp:txXfrm>
        <a:off x="3821307" y="518538"/>
        <a:ext cx="2899971" cy="988143"/>
      </dsp:txXfrm>
    </dsp:sp>
    <dsp:sp modelId="{FAAD073B-4781-45D0-BC16-A41463423E40}">
      <dsp:nvSpPr>
        <dsp:cNvPr id="0" name=""/>
        <dsp:cNvSpPr/>
      </dsp:nvSpPr>
      <dsp:spPr>
        <a:xfrm>
          <a:off x="3767851" y="1697019"/>
          <a:ext cx="3006883" cy="10950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Phrases, Clauses, Sentences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</a:t>
          </a:r>
          <a:r>
            <a:rPr lang="en-US" sz="1700" kern="1200" dirty="0" err="1" smtClean="0"/>
            <a:t>Grammer</a:t>
          </a:r>
          <a:r>
            <a:rPr lang="en-US" sz="1700" kern="1200" dirty="0" smtClean="0"/>
            <a:t>)</a:t>
          </a:r>
          <a:endParaRPr lang="en-US" sz="1700" kern="1200" dirty="0"/>
        </a:p>
      </dsp:txBody>
      <dsp:txXfrm>
        <a:off x="3821307" y="1750475"/>
        <a:ext cx="2899971" cy="988143"/>
      </dsp:txXfrm>
    </dsp:sp>
    <dsp:sp modelId="{DBB47B56-3081-429A-973D-1801A4509067}">
      <dsp:nvSpPr>
        <dsp:cNvPr id="0" name=""/>
        <dsp:cNvSpPr/>
      </dsp:nvSpPr>
      <dsp:spPr>
        <a:xfrm>
          <a:off x="3767851" y="2928955"/>
          <a:ext cx="3006883" cy="10950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Words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(Internal Structure, Syntax, Semantics, Distribution)</a:t>
          </a:r>
          <a:endParaRPr lang="en-US" sz="1700" kern="1200" dirty="0"/>
        </a:p>
      </dsp:txBody>
      <dsp:txXfrm>
        <a:off x="3821307" y="2982411"/>
        <a:ext cx="2899971" cy="988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ECDF0-264E-4B06-A727-F123D3A0235C}" type="datetimeFigureOut">
              <a:rPr lang="en-US" smtClean="0"/>
              <a:t>11/12/2010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C4039-56F9-404D-94E5-D749084851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91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88C2-263C-47FA-8547-AC2790C4CADE}" type="datetime1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0B5B-1D79-4237-AD52-DB1A21B74BF8}" type="datetime1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788D1-74EB-4ED9-BA6A-46F23A8E61EE}" type="datetime1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65F83-02FC-4727-8DD8-0C5DDBB59714}" type="datetime1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30929-36BE-444E-8333-8EC6AD2D781E}" type="datetime1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785D-2F44-40D7-A001-B712CF6A3333}" type="datetime1">
              <a:rPr lang="en-US" smtClean="0"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5596-02E6-459B-B2C5-7EB13E1CA0CE}" type="datetime1">
              <a:rPr lang="en-US" smtClean="0"/>
              <a:t>11/12/2010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5892A-12CC-4F84-A320-3C91B4861240}" type="datetime1">
              <a:rPr lang="en-US" smtClean="0"/>
              <a:t>11/12/2010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7719-192D-4CEF-8F9C-BADC4ECB5844}" type="datetime1">
              <a:rPr lang="en-US" smtClean="0"/>
              <a:t>11/12/2010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91382-5848-48E2-BC5F-1C763310668A}" type="datetime1">
              <a:rPr lang="en-US" smtClean="0"/>
              <a:t>11/12/2010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EFF1DD5-7A9C-4D57-B126-192FEC8A6F42}" type="datetime1">
              <a:rPr lang="en-US" smtClean="0"/>
              <a:t>11/12/2010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470B11C-6C98-4459-A8C1-A3B4D00866AC}" type="datetime1">
              <a:rPr lang="en-US" smtClean="0"/>
              <a:t>11/12/2010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1C1C7C4-E19F-49AB-99B1-48E64C2ECE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sh dir="u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%20(x86)\Notepad++\notepad++.exe%20c:\Users\Vaidhy\Development\scipy\code_snippets\Colocations.py" TargetMode="External"/><Relationship Id="rId7" Type="http://schemas.openxmlformats.org/officeDocument/2006/relationships/hyperlink" Target="file:///C:\Program%20Files%20(x86)\Notepad++\notepad++.exe%20c:\Users\Vaidhy\Development\scipy\code_snippets\NER2.py" TargetMode="External"/><Relationship Id="rId2" Type="http://schemas.openxmlformats.org/officeDocument/2006/relationships/hyperlink" Target="file:///C:\Program%20Files%20(x86)\Notepad++\notepad++.exe%20c:\Users\Vaidhy\Development\scipy\code_snippets\ResultFreqDist.p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Program%20Files%20(x86)\Notepad++\notepad++.exe%20c:\Users\Vaidhy\Development\scipy\code_snippets\NER1.py" TargetMode="External"/><Relationship Id="rId5" Type="http://schemas.openxmlformats.org/officeDocument/2006/relationships/hyperlink" Target="file:///C:\Program%20Files%20(x86)\Notepad++\notepad++.exe%20c:\Users\Vaidhy\Development\scipy\code_snippets\POSTagging.py" TargetMode="External"/><Relationship Id="rId4" Type="http://schemas.openxmlformats.org/officeDocument/2006/relationships/hyperlink" Target="file:///C:\Program%20Files%20(x86)\Notepad++\notepad++.exe%20c:\Users\Vaidhy\Development\scipy\code_snippets\StemmerSample.py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ucular.sourceforge.net/" TargetMode="External"/><Relationship Id="rId2" Type="http://schemas.openxmlformats.org/officeDocument/2006/relationships/hyperlink" Target="http://www.nltk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vaidhy\Development\scipy\HP_Mo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%20(x86)\Notepad++\notepad++.exe%20c:\Users\Vaidhy\Development\scipy\code_snippets\SimpleSearch.py" TargetMode="External"/><Relationship Id="rId2" Type="http://schemas.openxmlformats.org/officeDocument/2006/relationships/hyperlink" Target="file:///C:\Program%20Files%20(x86)\Notepad++\notepad++.exe%20c:\Users\Vaidhy\Development\scipy\code_snippets\SimpleExtract.p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Language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Vaidhy </a:t>
            </a:r>
            <a:r>
              <a:rPr lang="en-US" dirty="0" err="1" smtClean="0"/>
              <a:t>Mayilrangam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853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program"/>
              </a:rPr>
              <a:t>Create a </a:t>
            </a:r>
            <a:r>
              <a:rPr lang="en-US" dirty="0">
                <a:hlinkClick r:id="rId2" action="ppaction://program"/>
              </a:rPr>
              <a:t>frequency </a:t>
            </a:r>
            <a:r>
              <a:rPr lang="en-US" dirty="0" smtClean="0">
                <a:hlinkClick r:id="rId2" action="ppaction://program"/>
              </a:rPr>
              <a:t>distribution</a:t>
            </a:r>
            <a:endParaRPr lang="en-US" dirty="0" smtClean="0"/>
          </a:p>
          <a:p>
            <a:r>
              <a:rPr lang="en-US" dirty="0">
                <a:hlinkClick r:id="rId3" action="ppaction://program"/>
              </a:rPr>
              <a:t>Find </a:t>
            </a:r>
            <a:r>
              <a:rPr lang="en-US" dirty="0" smtClean="0">
                <a:hlinkClick r:id="rId3" action="ppaction://program"/>
              </a:rPr>
              <a:t>colocations</a:t>
            </a:r>
            <a:endParaRPr lang="en-US" dirty="0" smtClean="0"/>
          </a:p>
          <a:p>
            <a:r>
              <a:rPr lang="en-US" dirty="0" smtClean="0">
                <a:hlinkClick r:id="rId4" action="ppaction://program"/>
              </a:rPr>
              <a:t>Stem the words</a:t>
            </a:r>
            <a:endParaRPr lang="en-US" dirty="0" smtClean="0"/>
          </a:p>
          <a:p>
            <a:r>
              <a:rPr lang="en-US" dirty="0" smtClean="0">
                <a:hlinkClick r:id="rId5" action="ppaction://program"/>
              </a:rPr>
              <a:t>Part of speech</a:t>
            </a:r>
            <a:endParaRPr lang="en-US" dirty="0" smtClean="0"/>
          </a:p>
          <a:p>
            <a:r>
              <a:rPr lang="en-US" dirty="0" smtClean="0">
                <a:hlinkClick r:id="rId6" action="ppaction://program"/>
              </a:rPr>
              <a:t>Identifying named entities</a:t>
            </a:r>
            <a:endParaRPr lang="en-US" dirty="0" smtClean="0"/>
          </a:p>
          <a:p>
            <a:r>
              <a:rPr lang="en-US" dirty="0" smtClean="0">
                <a:hlinkClick r:id="rId7" action="ppaction://program"/>
              </a:rPr>
              <a:t>Classifying named entities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40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sophisticated tagging and chunking</a:t>
            </a:r>
          </a:p>
          <a:p>
            <a:r>
              <a:rPr lang="en-US" dirty="0" smtClean="0"/>
              <a:t>Statistical classification</a:t>
            </a:r>
          </a:p>
          <a:p>
            <a:r>
              <a:rPr lang="en-US" dirty="0" smtClean="0"/>
              <a:t>Theorem proving and model building</a:t>
            </a:r>
          </a:p>
          <a:p>
            <a:r>
              <a:rPr lang="en-US" dirty="0"/>
              <a:t>Represent and evaluate semantic structures for language as first-order logic </a:t>
            </a:r>
            <a:r>
              <a:rPr lang="en-US" dirty="0" smtClean="0"/>
              <a:t>formulas</a:t>
            </a:r>
          </a:p>
          <a:p>
            <a:r>
              <a:rPr lang="en-US" dirty="0" smtClean="0"/>
              <a:t>Run a </a:t>
            </a:r>
            <a:r>
              <a:rPr lang="en-US" dirty="0" err="1" smtClean="0"/>
              <a:t>chatbot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85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Python provides a large collection of tools and resources</a:t>
            </a:r>
          </a:p>
          <a:p>
            <a:r>
              <a:rPr lang="en-US" dirty="0" smtClean="0"/>
              <a:t>Simple things are very easy</a:t>
            </a:r>
          </a:p>
          <a:p>
            <a:r>
              <a:rPr lang="en-US" dirty="0" smtClean="0"/>
              <a:t>Complex things are possible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90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www.nltk.org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http://nucular.sourceforge.net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01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NLP – A quick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collection of algorithms and techniques for analyzing, manipulating and generating human readable language data (aka text).</a:t>
            </a:r>
          </a:p>
          <a:p>
            <a:r>
              <a:rPr lang="en-US" dirty="0" smtClean="0"/>
              <a:t>Closely related to:</a:t>
            </a:r>
          </a:p>
          <a:p>
            <a:pPr lvl="1"/>
            <a:r>
              <a:rPr lang="en-US" dirty="0" smtClean="0"/>
              <a:t>Linguistic and cognitive sciences</a:t>
            </a:r>
          </a:p>
          <a:p>
            <a:pPr lvl="1"/>
            <a:r>
              <a:rPr lang="en-US" dirty="0" smtClean="0"/>
              <a:t>AI, Machine Learning</a:t>
            </a:r>
          </a:p>
          <a:p>
            <a:pPr lvl="1"/>
            <a:r>
              <a:rPr lang="en-US" dirty="0" smtClean="0"/>
              <a:t>Computer Science</a:t>
            </a:r>
          </a:p>
          <a:p>
            <a:pPr lvl="1"/>
            <a:r>
              <a:rPr lang="en-US" dirty="0" smtClean="0"/>
              <a:t>Probability and Statistics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7511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Language Structure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8966"/>
              </p:ext>
            </p:extLst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790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Ambiguous words</a:t>
            </a:r>
          </a:p>
          <a:p>
            <a:pPr lvl="1"/>
            <a:r>
              <a:rPr lang="en-US" dirty="0" smtClean="0"/>
              <a:t>Same word, different meanings</a:t>
            </a:r>
          </a:p>
          <a:p>
            <a:r>
              <a:rPr lang="en-US" dirty="0" smtClean="0"/>
              <a:t>Implicit information</a:t>
            </a:r>
          </a:p>
          <a:p>
            <a:pPr lvl="1"/>
            <a:r>
              <a:rPr lang="en-US" dirty="0" smtClean="0"/>
              <a:t>Hidden relationships</a:t>
            </a:r>
          </a:p>
          <a:p>
            <a:r>
              <a:rPr lang="en-US" dirty="0" smtClean="0"/>
              <a:t>Context dependent</a:t>
            </a:r>
          </a:p>
          <a:p>
            <a:pPr lvl="1"/>
            <a:r>
              <a:rPr lang="en-US" dirty="0" smtClean="0"/>
              <a:t>Need to understand the entire text to make sense</a:t>
            </a:r>
          </a:p>
          <a:p>
            <a:r>
              <a:rPr lang="en-US" dirty="0" smtClean="0"/>
              <a:t>Ambiguous structure</a:t>
            </a:r>
          </a:p>
          <a:p>
            <a:pPr lvl="1"/>
            <a:r>
              <a:rPr lang="en-US" dirty="0" smtClean="0"/>
              <a:t>Similar sentences, different meanings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29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and Retrieval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Extraction</a:t>
            </a:r>
          </a:p>
          <a:p>
            <a:pPr lvl="1"/>
            <a:r>
              <a:rPr lang="en-US" dirty="0" smtClean="0"/>
              <a:t>What is the relevant piece of data in the text?</a:t>
            </a:r>
          </a:p>
          <a:p>
            <a:r>
              <a:rPr lang="en-US" dirty="0" smtClean="0"/>
              <a:t>Information Retrieval</a:t>
            </a:r>
          </a:p>
          <a:p>
            <a:pPr lvl="1"/>
            <a:r>
              <a:rPr lang="en-US" dirty="0" smtClean="0"/>
              <a:t>How do I get the relevant text, given a piece of data?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 smtClean="0"/>
              <a:t>We will build a sample application to walk through the concepts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7161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helping hands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dataset using wget</a:t>
            </a:r>
          </a:p>
          <a:p>
            <a:r>
              <a:rPr lang="en-US" dirty="0" smtClean="0"/>
              <a:t>Parse HTML using </a:t>
            </a:r>
            <a:r>
              <a:rPr lang="en-US" dirty="0" err="1" smtClean="0"/>
              <a:t>lxml</a:t>
            </a:r>
            <a:endParaRPr lang="en-US" dirty="0" smtClean="0"/>
          </a:p>
          <a:p>
            <a:r>
              <a:rPr lang="en-US" dirty="0" smtClean="0"/>
              <a:t>Initial extraction using regular expressions</a:t>
            </a:r>
          </a:p>
          <a:p>
            <a:r>
              <a:rPr lang="en-US" dirty="0" smtClean="0"/>
              <a:t>A more complex extraction using NLTK</a:t>
            </a:r>
          </a:p>
          <a:p>
            <a:r>
              <a:rPr lang="en-US" dirty="0" smtClean="0"/>
              <a:t>Searching using </a:t>
            </a:r>
            <a:r>
              <a:rPr lang="en-US" dirty="0" err="1" smtClean="0"/>
              <a:t>nucular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0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 dataset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us get the chapters of </a:t>
            </a:r>
            <a:r>
              <a:rPr lang="en-US" dirty="0" smtClean="0">
                <a:hlinkClick r:id="rId2"/>
              </a:rPr>
              <a:t>Harry Potter and the Methods of Rationality</a:t>
            </a:r>
            <a:endParaRPr lang="en-US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57200" y="3124200"/>
            <a:ext cx="8229600" cy="24158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18872" indent="0">
              <a:buFont typeface="Wingdings 2"/>
              <a:buNone/>
            </a:pPr>
            <a:r>
              <a:rPr lang="en-US" sz="2400" b="1" smtClean="0">
                <a:solidFill>
                  <a:srgbClr val="0000FF"/>
                </a:solidFill>
                <a:highlight>
                  <a:srgbClr val="FFFFFF"/>
                </a:highlight>
                <a:latin typeface="Anonymous" pitchFamily="49" charset="0"/>
              </a:rPr>
              <a:t>for</a:t>
            </a:r>
            <a:r>
              <a:rPr lang="en-US" sz="2400" smtClean="0">
                <a:solidFill>
                  <a:srgbClr val="000000"/>
                </a:solidFill>
                <a:highlight>
                  <a:srgbClr val="FFFFFF"/>
                </a:highlight>
                <a:latin typeface="Anonymous" pitchFamily="49" charset="0"/>
              </a:rPr>
              <a:t> i </a:t>
            </a:r>
            <a:r>
              <a:rPr lang="en-US" sz="2400" b="1" smtClean="0">
                <a:solidFill>
                  <a:srgbClr val="0000FF"/>
                </a:solidFill>
                <a:highlight>
                  <a:srgbClr val="FFFFFF"/>
                </a:highlight>
                <a:latin typeface="Anonymous" pitchFamily="49" charset="0"/>
              </a:rPr>
              <a:t>in</a:t>
            </a:r>
            <a:r>
              <a:rPr lang="en-US" sz="2400" smtClean="0">
                <a:solidFill>
                  <a:srgbClr val="000000"/>
                </a:solidFill>
                <a:highlight>
                  <a:srgbClr val="FFFFFF"/>
                </a:highlight>
                <a:latin typeface="Anonymous" pitchFamily="49" charset="0"/>
              </a:rPr>
              <a:t> </a:t>
            </a:r>
            <a:r>
              <a:rPr lang="en-US" sz="2400" b="1" smtClean="0">
                <a:solidFill>
                  <a:srgbClr val="804040"/>
                </a:solidFill>
                <a:highlight>
                  <a:srgbClr val="E1FFF3"/>
                </a:highlight>
                <a:latin typeface="Anonymous" pitchFamily="49" charset="0"/>
              </a:rPr>
              <a:t>$(seq 1 63)</a:t>
            </a:r>
            <a:r>
              <a:rPr lang="en-US" sz="2400" b="1" smtClean="0">
                <a:solidFill>
                  <a:srgbClr val="804000"/>
                </a:solidFill>
                <a:highlight>
                  <a:srgbClr val="FFFFFF"/>
                </a:highlight>
                <a:latin typeface="Anonymous" pitchFamily="49" charset="0"/>
              </a:rPr>
              <a:t>;</a:t>
            </a:r>
            <a:r>
              <a:rPr lang="en-US" sz="2400" b="1" smtClean="0">
                <a:solidFill>
                  <a:srgbClr val="0000FF"/>
                </a:solidFill>
                <a:highlight>
                  <a:srgbClr val="FFFFFF"/>
                </a:highlight>
                <a:latin typeface="Anonymous" pitchFamily="49" charset="0"/>
              </a:rPr>
              <a:t>do</a:t>
            </a:r>
            <a:endParaRPr lang="en-US" sz="2400" smtClean="0">
              <a:solidFill>
                <a:srgbClr val="000000"/>
              </a:solidFill>
              <a:highlight>
                <a:srgbClr val="FFFFFF"/>
              </a:highlight>
              <a:latin typeface="Anonymous" pitchFamily="49" charset="0"/>
            </a:endParaRPr>
          </a:p>
          <a:p>
            <a:pPr marL="411480" lvl="1" indent="0">
              <a:buFont typeface="Wingdings"/>
              <a:buNone/>
            </a:pPr>
            <a:r>
              <a:rPr lang="pt-BR" sz="2400" smtClean="0">
                <a:solidFill>
                  <a:srgbClr val="000000"/>
                </a:solidFill>
                <a:highlight>
                  <a:srgbClr val="FFFFFF"/>
                </a:highlight>
                <a:latin typeface="Anonymous" pitchFamily="49" charset="0"/>
              </a:rPr>
              <a:t>wget http</a:t>
            </a:r>
            <a:r>
              <a:rPr lang="pt-BR" sz="2400" b="1" smtClean="0">
                <a:solidFill>
                  <a:srgbClr val="804000"/>
                </a:solidFill>
                <a:highlight>
                  <a:srgbClr val="FFFFFF"/>
                </a:highlight>
                <a:latin typeface="Anonymous" pitchFamily="49" charset="0"/>
              </a:rPr>
              <a:t>://</a:t>
            </a:r>
            <a:r>
              <a:rPr lang="pt-BR" sz="2400" smtClean="0">
                <a:solidFill>
                  <a:srgbClr val="000000"/>
                </a:solidFill>
                <a:highlight>
                  <a:srgbClr val="FFFFFF"/>
                </a:highlight>
                <a:latin typeface="Anonymous" pitchFamily="49" charset="0"/>
              </a:rPr>
              <a:t>www.fanfiction.net</a:t>
            </a:r>
            <a:r>
              <a:rPr lang="pt-BR" sz="2400" b="1" smtClean="0">
                <a:solidFill>
                  <a:srgbClr val="804000"/>
                </a:solidFill>
                <a:highlight>
                  <a:srgbClr val="FFFFFF"/>
                </a:highlight>
                <a:latin typeface="Anonymous" pitchFamily="49" charset="0"/>
              </a:rPr>
              <a:t>/</a:t>
            </a:r>
            <a:r>
              <a:rPr lang="pt-BR" sz="2400" smtClean="0">
                <a:solidFill>
                  <a:srgbClr val="000000"/>
                </a:solidFill>
                <a:highlight>
                  <a:srgbClr val="FFFFFF"/>
                </a:highlight>
                <a:latin typeface="Anonymous" pitchFamily="49" charset="0"/>
              </a:rPr>
              <a:t>s</a:t>
            </a:r>
            <a:r>
              <a:rPr lang="pt-BR" sz="2400" b="1" smtClean="0">
                <a:solidFill>
                  <a:srgbClr val="804000"/>
                </a:solidFill>
                <a:highlight>
                  <a:srgbClr val="FFFFFF"/>
                </a:highlight>
                <a:latin typeface="Anonymous" pitchFamily="49" charset="0"/>
              </a:rPr>
              <a:t>/</a:t>
            </a:r>
            <a:r>
              <a:rPr lang="pt-BR" sz="2400" smtClean="0">
                <a:solidFill>
                  <a:srgbClr val="FF0000"/>
                </a:solidFill>
                <a:highlight>
                  <a:srgbClr val="FFFFFF"/>
                </a:highlight>
                <a:latin typeface="Anonymous" pitchFamily="49" charset="0"/>
              </a:rPr>
              <a:t>5782108</a:t>
            </a:r>
            <a:r>
              <a:rPr lang="pt-BR" sz="2400" b="1" smtClean="0">
                <a:solidFill>
                  <a:srgbClr val="804000"/>
                </a:solidFill>
                <a:highlight>
                  <a:srgbClr val="FFFFFF"/>
                </a:highlight>
                <a:latin typeface="Anonymous" pitchFamily="49" charset="0"/>
              </a:rPr>
              <a:t>/</a:t>
            </a:r>
            <a:r>
              <a:rPr lang="pt-BR" sz="2400" b="1" smtClean="0">
                <a:solidFill>
                  <a:srgbClr val="FF8040"/>
                </a:solidFill>
                <a:highlight>
                  <a:srgbClr val="FFFFD9"/>
                </a:highlight>
                <a:latin typeface="Anonymous" pitchFamily="49" charset="0"/>
              </a:rPr>
              <a:t>$i</a:t>
            </a:r>
            <a:r>
              <a:rPr lang="pt-BR" sz="2400" b="1" smtClean="0">
                <a:solidFill>
                  <a:srgbClr val="804000"/>
                </a:solidFill>
                <a:highlight>
                  <a:srgbClr val="FFFFFF"/>
                </a:highlight>
                <a:latin typeface="Anonymous" pitchFamily="49" charset="0"/>
              </a:rPr>
              <a:t>/</a:t>
            </a:r>
            <a:r>
              <a:rPr lang="pt-BR" sz="2400" smtClean="0">
                <a:solidFill>
                  <a:srgbClr val="000000"/>
                </a:solidFill>
                <a:highlight>
                  <a:srgbClr val="FFFFFF"/>
                </a:highlight>
                <a:latin typeface="Anonymous" pitchFamily="49" charset="0"/>
              </a:rPr>
              <a:t>Harry_Potter_and_the_Methods_of_Rationality </a:t>
            </a:r>
            <a:r>
              <a:rPr lang="pt-BR" sz="2400" b="1" smtClean="0">
                <a:solidFill>
                  <a:srgbClr val="0000FF"/>
                </a:solidFill>
                <a:highlight>
                  <a:srgbClr val="FFFFFF"/>
                </a:highlight>
                <a:latin typeface="Anonymous" pitchFamily="49" charset="0"/>
              </a:rPr>
              <a:t>-O</a:t>
            </a:r>
            <a:r>
              <a:rPr lang="pt-BR" sz="2400" smtClean="0">
                <a:solidFill>
                  <a:srgbClr val="000000"/>
                </a:solidFill>
                <a:highlight>
                  <a:srgbClr val="FFFFFF"/>
                </a:highlight>
                <a:latin typeface="Anonymous" pitchFamily="49" charset="0"/>
              </a:rPr>
              <a:t> HP_</a:t>
            </a:r>
            <a:r>
              <a:rPr lang="pt-BR" sz="2400" b="1" smtClean="0">
                <a:solidFill>
                  <a:srgbClr val="FF8040"/>
                </a:solidFill>
                <a:highlight>
                  <a:srgbClr val="FFFFD9"/>
                </a:highlight>
                <a:latin typeface="Anonymous" pitchFamily="49" charset="0"/>
              </a:rPr>
              <a:t>$i</a:t>
            </a:r>
            <a:r>
              <a:rPr lang="pt-BR" sz="2400" b="1" smtClean="0">
                <a:solidFill>
                  <a:srgbClr val="804000"/>
                </a:solidFill>
                <a:highlight>
                  <a:srgbClr val="FFFFFF"/>
                </a:highlight>
                <a:latin typeface="Anonymous" pitchFamily="49" charset="0"/>
              </a:rPr>
              <a:t>.</a:t>
            </a:r>
            <a:r>
              <a:rPr lang="pt-BR" sz="2400" smtClean="0">
                <a:solidFill>
                  <a:srgbClr val="000000"/>
                </a:solidFill>
                <a:highlight>
                  <a:srgbClr val="FFFFFF"/>
                </a:highlight>
                <a:latin typeface="Anonymous" pitchFamily="49" charset="0"/>
              </a:rPr>
              <a:t>html</a:t>
            </a:r>
          </a:p>
          <a:p>
            <a:pPr marL="118872" indent="0">
              <a:buFont typeface="Wingdings 2"/>
              <a:buNone/>
            </a:pPr>
            <a:r>
              <a:rPr lang="en-US" sz="2400" b="1" smtClean="0">
                <a:solidFill>
                  <a:srgbClr val="0000FF"/>
                </a:solidFill>
                <a:highlight>
                  <a:srgbClr val="FFFFFF"/>
                </a:highlight>
                <a:latin typeface="Anonymous" pitchFamily="49" charset="0"/>
              </a:rPr>
              <a:t>done</a:t>
            </a:r>
            <a:endParaRPr lang="en-US" sz="2400" dirty="0">
              <a:latin typeface="Anonymous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305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file per chapter</a:t>
            </a:r>
          </a:p>
          <a:p>
            <a:r>
              <a:rPr lang="en-US" dirty="0" smtClean="0"/>
              <a:t>Each chapter contains </a:t>
            </a:r>
          </a:p>
          <a:p>
            <a:pPr lvl="1"/>
            <a:r>
              <a:rPr lang="en-US" dirty="0" smtClean="0"/>
              <a:t>Chapter number</a:t>
            </a:r>
          </a:p>
          <a:p>
            <a:pPr lvl="1"/>
            <a:r>
              <a:rPr lang="en-US" dirty="0" smtClean="0"/>
              <a:t>Title</a:t>
            </a:r>
          </a:p>
          <a:p>
            <a:pPr lvl="1"/>
            <a:r>
              <a:rPr lang="en-US" dirty="0" smtClean="0"/>
              <a:t>Synopsis</a:t>
            </a:r>
          </a:p>
          <a:p>
            <a:pPr lvl="1"/>
            <a:r>
              <a:rPr lang="en-US" dirty="0" smtClean="0"/>
              <a:t>Content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82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it ready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program"/>
              </a:rPr>
              <a:t>Extracting the content</a:t>
            </a:r>
            <a:endParaRPr lang="en-US" dirty="0" smtClean="0"/>
          </a:p>
          <a:p>
            <a:r>
              <a:rPr lang="en-US" dirty="0" smtClean="0">
                <a:hlinkClick r:id="rId3" action="ppaction://program"/>
              </a:rPr>
              <a:t>Building the search engine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1C7C4-E19F-49AB-99B1-48E64C2ECE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25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521</TotalTime>
  <Words>325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Natural Language Processing</vt:lpstr>
      <vt:lpstr>NLP – A quick overview</vt:lpstr>
      <vt:lpstr>The Language Structure</vt:lpstr>
      <vt:lpstr>The Complexity</vt:lpstr>
      <vt:lpstr>Extraction and Retrieval</vt:lpstr>
      <vt:lpstr>The helping hands</vt:lpstr>
      <vt:lpstr>Getting the dataset</vt:lpstr>
      <vt:lpstr>Understanding the structure</vt:lpstr>
      <vt:lpstr>Getting it ready</vt:lpstr>
      <vt:lpstr>Simple Analysis</vt:lpstr>
      <vt:lpstr>What more?</vt:lpstr>
      <vt:lpstr>Summary</vt:lpstr>
      <vt:lpstr>References</vt:lpstr>
    </vt:vector>
  </TitlesOfParts>
  <Company>amazon.com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Language Processing</dc:title>
  <dc:creator>Vaidhyanathan Mayilrangam Gopalan</dc:creator>
  <cp:lastModifiedBy>Vaidhyanathan Mayilrangam Gopalan</cp:lastModifiedBy>
  <cp:revision>24</cp:revision>
  <dcterms:created xsi:type="dcterms:W3CDTF">2010-12-11T08:24:07Z</dcterms:created>
  <dcterms:modified xsi:type="dcterms:W3CDTF">2010-12-11T17:18:14Z</dcterms:modified>
</cp:coreProperties>
</file>