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708" r:id="rId1"/>
  </p:sldMasterIdLst>
  <p:notesMasterIdLst>
    <p:notesMasterId r:id="rId15"/>
  </p:notesMasterIdLst>
  <p:sldIdLst>
    <p:sldId id="256" r:id="rId2"/>
    <p:sldId id="266" r:id="rId3"/>
    <p:sldId id="267" r:id="rId4"/>
    <p:sldId id="273" r:id="rId5"/>
    <p:sldId id="258" r:id="rId6"/>
    <p:sldId id="261" r:id="rId7"/>
    <p:sldId id="260" r:id="rId8"/>
    <p:sldId id="262" r:id="rId9"/>
    <p:sldId id="270" r:id="rId10"/>
    <p:sldId id="268" r:id="rId11"/>
    <p:sldId id="269" r:id="rId12"/>
    <p:sldId id="272" r:id="rId13"/>
    <p:sldId id="271" r:id="rId14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6" d="100"/>
          <a:sy n="126" d="100"/>
        </p:scale>
        <p:origin x="-1194" y="-10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5F49F524-34A2-4BCC-8D7E-1962EA01D99A}" type="doc">
      <dgm:prSet loTypeId="urn:microsoft.com/office/officeart/2005/8/layout/pyramid2" loCatId="pyramid" qsTypeId="urn:microsoft.com/office/officeart/2005/8/quickstyle/simple1" qsCatId="simple" csTypeId="urn:microsoft.com/office/officeart/2005/8/colors/accent1_2" csCatId="accent1" phldr="1"/>
      <dgm:spPr/>
    </dgm:pt>
    <dgm:pt modelId="{D7CEE3D5-19FD-474E-A43C-80D7D0897006}">
      <dgm:prSet phldrT="[Text]"/>
      <dgm:spPr/>
      <dgm:t>
        <a:bodyPr/>
        <a:lstStyle/>
        <a:p>
          <a:r>
            <a:rPr lang="en-US" dirty="0" smtClean="0"/>
            <a:t>Phrases, Clauses, Sentences</a:t>
          </a:r>
        </a:p>
        <a:p>
          <a:r>
            <a:rPr lang="en-US" dirty="0" smtClean="0"/>
            <a:t>(</a:t>
          </a:r>
          <a:r>
            <a:rPr lang="en-US" dirty="0" err="1" smtClean="0"/>
            <a:t>Grammer</a:t>
          </a:r>
          <a:r>
            <a:rPr lang="en-US" dirty="0" smtClean="0"/>
            <a:t>)</a:t>
          </a:r>
          <a:endParaRPr lang="en-US" dirty="0"/>
        </a:p>
      </dgm:t>
    </dgm:pt>
    <dgm:pt modelId="{653557B6-19D5-4E12-87F3-FA15EF20E9E2}" type="parTrans" cxnId="{9E577203-A12C-42A0-A8A5-E0B75F2B238B}">
      <dgm:prSet/>
      <dgm:spPr/>
      <dgm:t>
        <a:bodyPr/>
        <a:lstStyle/>
        <a:p>
          <a:endParaRPr lang="en-US"/>
        </a:p>
      </dgm:t>
    </dgm:pt>
    <dgm:pt modelId="{7FBB12E7-3A28-40CF-96FD-B7E9B2812F84}" type="sibTrans" cxnId="{9E577203-A12C-42A0-A8A5-E0B75F2B238B}">
      <dgm:prSet/>
      <dgm:spPr/>
      <dgm:t>
        <a:bodyPr/>
        <a:lstStyle/>
        <a:p>
          <a:endParaRPr lang="en-US"/>
        </a:p>
      </dgm:t>
    </dgm:pt>
    <dgm:pt modelId="{A70021A8-A942-460A-9E19-1DB09A256E93}">
      <dgm:prSet phldrT="[Text]"/>
      <dgm:spPr/>
      <dgm:t>
        <a:bodyPr/>
        <a:lstStyle/>
        <a:p>
          <a:r>
            <a:rPr lang="en-US" dirty="0" smtClean="0"/>
            <a:t>Words</a:t>
          </a:r>
        </a:p>
        <a:p>
          <a:r>
            <a:rPr lang="en-US" dirty="0" smtClean="0"/>
            <a:t>(Internal Structure, Syntax, Semantics, Distribution)</a:t>
          </a:r>
          <a:endParaRPr lang="en-US" dirty="0"/>
        </a:p>
      </dgm:t>
    </dgm:pt>
    <dgm:pt modelId="{4D5DE8F3-D4D6-4151-8B5D-85887F195709}" type="parTrans" cxnId="{1D84E7D8-4FBB-4B80-BB08-78E07DE5EC4F}">
      <dgm:prSet/>
      <dgm:spPr/>
      <dgm:t>
        <a:bodyPr/>
        <a:lstStyle/>
        <a:p>
          <a:endParaRPr lang="en-US"/>
        </a:p>
      </dgm:t>
    </dgm:pt>
    <dgm:pt modelId="{E8B513FA-D6DA-49A5-8A9A-6AD42F5DFDBD}" type="sibTrans" cxnId="{1D84E7D8-4FBB-4B80-BB08-78E07DE5EC4F}">
      <dgm:prSet/>
      <dgm:spPr/>
      <dgm:t>
        <a:bodyPr/>
        <a:lstStyle/>
        <a:p>
          <a:endParaRPr lang="en-US"/>
        </a:p>
      </dgm:t>
    </dgm:pt>
    <dgm:pt modelId="{B6F6CB48-9A73-40F9-8FFA-B78764E38147}">
      <dgm:prSet phldrT="[Text]"/>
      <dgm:spPr/>
      <dgm:t>
        <a:bodyPr/>
        <a:lstStyle/>
        <a:p>
          <a:r>
            <a:rPr lang="en-US" dirty="0" smtClean="0"/>
            <a:t>Discourse, Dialogue, Genre, Style, Corpus</a:t>
          </a:r>
          <a:endParaRPr lang="en-US" dirty="0"/>
        </a:p>
      </dgm:t>
    </dgm:pt>
    <dgm:pt modelId="{B90AD5BE-49F2-44F4-820E-CD3AF0DD4A99}" type="parTrans" cxnId="{428FA3D1-9C12-4D4B-A8CC-A3BEE948221E}">
      <dgm:prSet/>
      <dgm:spPr/>
      <dgm:t>
        <a:bodyPr/>
        <a:lstStyle/>
        <a:p>
          <a:endParaRPr lang="en-US"/>
        </a:p>
      </dgm:t>
    </dgm:pt>
    <dgm:pt modelId="{C9881764-5537-40FC-85AC-81234E22825C}" type="sibTrans" cxnId="{428FA3D1-9C12-4D4B-A8CC-A3BEE948221E}">
      <dgm:prSet/>
      <dgm:spPr/>
      <dgm:t>
        <a:bodyPr/>
        <a:lstStyle/>
        <a:p>
          <a:endParaRPr lang="en-US"/>
        </a:p>
      </dgm:t>
    </dgm:pt>
    <dgm:pt modelId="{781AA61D-D714-4DA4-BD6B-0F4A47CBF65C}" type="pres">
      <dgm:prSet presAssocID="{5F49F524-34A2-4BCC-8D7E-1962EA01D99A}" presName="compositeShape" presStyleCnt="0">
        <dgm:presLayoutVars>
          <dgm:dir/>
          <dgm:resizeHandles/>
        </dgm:presLayoutVars>
      </dgm:prSet>
      <dgm:spPr/>
    </dgm:pt>
    <dgm:pt modelId="{4225F1A1-5E36-4F94-9C89-19642883A293}" type="pres">
      <dgm:prSet presAssocID="{5F49F524-34A2-4BCC-8D7E-1962EA01D99A}" presName="pyramid" presStyleLbl="node1" presStyleIdx="0" presStyleCnt="1"/>
      <dgm:spPr/>
    </dgm:pt>
    <dgm:pt modelId="{9B7BA2FD-B11C-491C-8147-F64B488D9359}" type="pres">
      <dgm:prSet presAssocID="{5F49F524-34A2-4BCC-8D7E-1962EA01D99A}" presName="theList" presStyleCnt="0"/>
      <dgm:spPr/>
    </dgm:pt>
    <dgm:pt modelId="{89E4AFB6-4B93-404A-96CE-F26C2D8555D9}" type="pres">
      <dgm:prSet presAssocID="{B6F6CB48-9A73-40F9-8FFA-B78764E38147}" presName="aNode" presStyleLbl="fgAcc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94431841-CE30-429A-B21C-6FDBACD2B480}" type="pres">
      <dgm:prSet presAssocID="{B6F6CB48-9A73-40F9-8FFA-B78764E38147}" presName="aSpace" presStyleCnt="0"/>
      <dgm:spPr/>
    </dgm:pt>
    <dgm:pt modelId="{FAAD073B-4781-45D0-BC16-A41463423E40}" type="pres">
      <dgm:prSet presAssocID="{D7CEE3D5-19FD-474E-A43C-80D7D0897006}" presName="aNode" presStyleLbl="fgAcc1" presStyleIdx="1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E2077C4-370D-448B-877A-FD75A66C1EDA}" type="pres">
      <dgm:prSet presAssocID="{D7CEE3D5-19FD-474E-A43C-80D7D0897006}" presName="aSpace" presStyleCnt="0"/>
      <dgm:spPr/>
    </dgm:pt>
    <dgm:pt modelId="{DBB47B56-3081-429A-973D-1801A4509067}" type="pres">
      <dgm:prSet presAssocID="{A70021A8-A942-460A-9E19-1DB09A256E93}" presName="aNode" presStyleLbl="fgAcc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388CD53-1071-4A13-80F9-C17B92B0533B}" type="pres">
      <dgm:prSet presAssocID="{A70021A8-A942-460A-9E19-1DB09A256E93}" presName="aSpace" presStyleCnt="0"/>
      <dgm:spPr/>
    </dgm:pt>
  </dgm:ptLst>
  <dgm:cxnLst>
    <dgm:cxn modelId="{2DB2D4EE-DCD9-4EEF-8532-1448F0B9DAFB}" type="presOf" srcId="{A70021A8-A942-460A-9E19-1DB09A256E93}" destId="{DBB47B56-3081-429A-973D-1801A4509067}" srcOrd="0" destOrd="0" presId="urn:microsoft.com/office/officeart/2005/8/layout/pyramid2"/>
    <dgm:cxn modelId="{9E577203-A12C-42A0-A8A5-E0B75F2B238B}" srcId="{5F49F524-34A2-4BCC-8D7E-1962EA01D99A}" destId="{D7CEE3D5-19FD-474E-A43C-80D7D0897006}" srcOrd="1" destOrd="0" parTransId="{653557B6-19D5-4E12-87F3-FA15EF20E9E2}" sibTransId="{7FBB12E7-3A28-40CF-96FD-B7E9B2812F84}"/>
    <dgm:cxn modelId="{1D84E7D8-4FBB-4B80-BB08-78E07DE5EC4F}" srcId="{5F49F524-34A2-4BCC-8D7E-1962EA01D99A}" destId="{A70021A8-A942-460A-9E19-1DB09A256E93}" srcOrd="2" destOrd="0" parTransId="{4D5DE8F3-D4D6-4151-8B5D-85887F195709}" sibTransId="{E8B513FA-D6DA-49A5-8A9A-6AD42F5DFDBD}"/>
    <dgm:cxn modelId="{BEF0E4C5-4CFA-47D0-B89E-A5E140188ED4}" type="presOf" srcId="{D7CEE3D5-19FD-474E-A43C-80D7D0897006}" destId="{FAAD073B-4781-45D0-BC16-A41463423E40}" srcOrd="0" destOrd="0" presId="urn:microsoft.com/office/officeart/2005/8/layout/pyramid2"/>
    <dgm:cxn modelId="{583F0ECC-A5D7-41E4-9AAE-3678AB8695E0}" type="presOf" srcId="{5F49F524-34A2-4BCC-8D7E-1962EA01D99A}" destId="{781AA61D-D714-4DA4-BD6B-0F4A47CBF65C}" srcOrd="0" destOrd="0" presId="urn:microsoft.com/office/officeart/2005/8/layout/pyramid2"/>
    <dgm:cxn modelId="{428FA3D1-9C12-4D4B-A8CC-A3BEE948221E}" srcId="{5F49F524-34A2-4BCC-8D7E-1962EA01D99A}" destId="{B6F6CB48-9A73-40F9-8FFA-B78764E38147}" srcOrd="0" destOrd="0" parTransId="{B90AD5BE-49F2-44F4-820E-CD3AF0DD4A99}" sibTransId="{C9881764-5537-40FC-85AC-81234E22825C}"/>
    <dgm:cxn modelId="{9480AE0E-852E-485D-8CA9-1A02EEE26204}" type="presOf" srcId="{B6F6CB48-9A73-40F9-8FFA-B78764E38147}" destId="{89E4AFB6-4B93-404A-96CE-F26C2D8555D9}" srcOrd="0" destOrd="0" presId="urn:microsoft.com/office/officeart/2005/8/layout/pyramid2"/>
    <dgm:cxn modelId="{FDB084B3-6C0F-4491-A697-1F24F1AF46E0}" type="presParOf" srcId="{781AA61D-D714-4DA4-BD6B-0F4A47CBF65C}" destId="{4225F1A1-5E36-4F94-9C89-19642883A293}" srcOrd="0" destOrd="0" presId="urn:microsoft.com/office/officeart/2005/8/layout/pyramid2"/>
    <dgm:cxn modelId="{C8C7C451-1EAF-4CE4-A5AC-99EEB43118E8}" type="presParOf" srcId="{781AA61D-D714-4DA4-BD6B-0F4A47CBF65C}" destId="{9B7BA2FD-B11C-491C-8147-F64B488D9359}" srcOrd="1" destOrd="0" presId="urn:microsoft.com/office/officeart/2005/8/layout/pyramid2"/>
    <dgm:cxn modelId="{CE338A3B-A440-4BBF-B4EB-5C3646117EB4}" type="presParOf" srcId="{9B7BA2FD-B11C-491C-8147-F64B488D9359}" destId="{89E4AFB6-4B93-404A-96CE-F26C2D8555D9}" srcOrd="0" destOrd="0" presId="urn:microsoft.com/office/officeart/2005/8/layout/pyramid2"/>
    <dgm:cxn modelId="{A02A45FB-9C3A-4440-BB70-C5F375D6F728}" type="presParOf" srcId="{9B7BA2FD-B11C-491C-8147-F64B488D9359}" destId="{94431841-CE30-429A-B21C-6FDBACD2B480}" srcOrd="1" destOrd="0" presId="urn:microsoft.com/office/officeart/2005/8/layout/pyramid2"/>
    <dgm:cxn modelId="{D36C68D5-128D-4A54-94BA-2E4E19815EAF}" type="presParOf" srcId="{9B7BA2FD-B11C-491C-8147-F64B488D9359}" destId="{FAAD073B-4781-45D0-BC16-A41463423E40}" srcOrd="2" destOrd="0" presId="urn:microsoft.com/office/officeart/2005/8/layout/pyramid2"/>
    <dgm:cxn modelId="{42564CF3-1991-4C6A-86B4-2EA733DDE827}" type="presParOf" srcId="{9B7BA2FD-B11C-491C-8147-F64B488D9359}" destId="{1E2077C4-370D-448B-877A-FD75A66C1EDA}" srcOrd="3" destOrd="0" presId="urn:microsoft.com/office/officeart/2005/8/layout/pyramid2"/>
    <dgm:cxn modelId="{156C5C4D-674D-4344-A922-A85131621EA4}" type="presParOf" srcId="{9B7BA2FD-B11C-491C-8147-F64B488D9359}" destId="{DBB47B56-3081-429A-973D-1801A4509067}" srcOrd="4" destOrd="0" presId="urn:microsoft.com/office/officeart/2005/8/layout/pyramid2"/>
    <dgm:cxn modelId="{12957B37-7301-4E78-828E-1962F53963E2}" type="presParOf" srcId="{9B7BA2FD-B11C-491C-8147-F64B488D9359}" destId="{C388CD53-1071-4A13-80F9-C17B92B0533B}" srcOrd="5" destOrd="0" presId="urn:microsoft.com/office/officeart/2005/8/layout/pyramid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4225F1A1-5E36-4F94-9C89-19642883A293}">
      <dsp:nvSpPr>
        <dsp:cNvPr id="0" name=""/>
        <dsp:cNvSpPr/>
      </dsp:nvSpPr>
      <dsp:spPr>
        <a:xfrm>
          <a:off x="1454864" y="0"/>
          <a:ext cx="4625975" cy="4625975"/>
        </a:xfrm>
        <a:prstGeom prst="triangle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</dsp:sp>
    <dsp:sp modelId="{89E4AFB6-4B93-404A-96CE-F26C2D8555D9}">
      <dsp:nvSpPr>
        <dsp:cNvPr id="0" name=""/>
        <dsp:cNvSpPr/>
      </dsp:nvSpPr>
      <dsp:spPr>
        <a:xfrm>
          <a:off x="3767851" y="465082"/>
          <a:ext cx="3006883" cy="1095055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Discourse, Dialogue, Genre, Style, Corpus</a:t>
          </a:r>
          <a:endParaRPr lang="en-US" sz="1700" kern="1200" dirty="0"/>
        </a:p>
      </dsp:txBody>
      <dsp:txXfrm>
        <a:off x="3821307" y="518538"/>
        <a:ext cx="2899971" cy="988143"/>
      </dsp:txXfrm>
    </dsp:sp>
    <dsp:sp modelId="{FAAD073B-4781-45D0-BC16-A41463423E40}">
      <dsp:nvSpPr>
        <dsp:cNvPr id="0" name=""/>
        <dsp:cNvSpPr/>
      </dsp:nvSpPr>
      <dsp:spPr>
        <a:xfrm>
          <a:off x="3767851" y="1697019"/>
          <a:ext cx="3006883" cy="1095055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Phrases, Clauses, Sentences</a:t>
          </a:r>
        </a:p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(</a:t>
          </a:r>
          <a:r>
            <a:rPr lang="en-US" sz="1700" kern="1200" dirty="0" err="1" smtClean="0"/>
            <a:t>Grammer</a:t>
          </a:r>
          <a:r>
            <a:rPr lang="en-US" sz="1700" kern="1200" dirty="0" smtClean="0"/>
            <a:t>)</a:t>
          </a:r>
          <a:endParaRPr lang="en-US" sz="1700" kern="1200" dirty="0"/>
        </a:p>
      </dsp:txBody>
      <dsp:txXfrm>
        <a:off x="3821307" y="1750475"/>
        <a:ext cx="2899971" cy="988143"/>
      </dsp:txXfrm>
    </dsp:sp>
    <dsp:sp modelId="{DBB47B56-3081-429A-973D-1801A4509067}">
      <dsp:nvSpPr>
        <dsp:cNvPr id="0" name=""/>
        <dsp:cNvSpPr/>
      </dsp:nvSpPr>
      <dsp:spPr>
        <a:xfrm>
          <a:off x="3767851" y="2928955"/>
          <a:ext cx="3006883" cy="1095055"/>
        </a:xfrm>
        <a:prstGeom prst="roundRect">
          <a:avLst/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48000" cap="flat" cmpd="thickThin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4770" tIns="64770" rIns="64770" bIns="64770" numCol="1" spcCol="1270" anchor="ctr" anchorCtr="0">
          <a:noAutofit/>
        </a:bodyPr>
        <a:lstStyle/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Words</a:t>
          </a:r>
        </a:p>
        <a:p>
          <a:pPr lvl="0" algn="ctr" defTabSz="7556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1700" kern="1200" dirty="0" smtClean="0"/>
            <a:t>(Internal Structure, Syntax, Semantics, Distribution)</a:t>
          </a:r>
          <a:endParaRPr lang="en-US" sz="1700" kern="1200" dirty="0"/>
        </a:p>
      </dsp:txBody>
      <dsp:txXfrm>
        <a:off x="3821307" y="2982411"/>
        <a:ext cx="2899971" cy="98814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yramid2">
  <dgm:title val=""/>
  <dgm:desc val=""/>
  <dgm:catLst>
    <dgm:cat type="pyramid" pri="3000"/>
    <dgm:cat type="list" pri="21000"/>
    <dgm:cat type="convert" pri="17000"/>
  </dgm:catLst>
  <dgm:sampData useDef="1">
    <dgm:dataModel>
      <dgm:ptLst/>
      <dgm:bg/>
      <dgm:whole/>
    </dgm:dataModel>
  </dgm:sampData>
  <dgm:styleData useDef="1">
    <dgm:dataModel>
      <dgm:ptLst/>
      <dgm:bg/>
      <dgm:whole/>
    </dgm:dataModel>
  </dgm:styleData>
  <dgm:clrData useDef="1">
    <dgm:dataModel>
      <dgm:ptLst/>
      <dgm:bg/>
      <dgm:whole/>
    </dgm:dataModel>
  </dgm:clrData>
  <dgm:layoutNode name="compositeShape">
    <dgm:alg type="composite"/>
    <dgm:shape xmlns:r="http://schemas.openxmlformats.org/officeDocument/2006/relationships" r:blip="">
      <dgm:adjLst/>
    </dgm:shape>
    <dgm:presOf/>
    <dgm:varLst>
      <dgm:dir/>
      <dgm:resizeHandles/>
    </dgm:varLst>
    <dgm:choose name="Name0">
      <dgm:if name="Name1" func="var" arg="dir" op="equ" val="norm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l" for="ch" forName="theList" refType="w" refFor="ch" refForName="pyramid" fact="0.5"/>
          <dgm:constr type="h" for="des" forName="aSpace" refType="h" fact="0.1"/>
        </dgm:constrLst>
      </dgm:if>
      <dgm:else name="Name2">
        <dgm:constrLst>
          <dgm:constr type="w" for="ch" forName="pyramid" refType="h"/>
          <dgm:constr type="h" for="ch" forName="pyramid" refType="h"/>
          <dgm:constr type="h" for="ch" forName="theList" refType="h" fact="0.8"/>
          <dgm:constr type="w" for="ch" forName="theList" refType="h" fact="0.65"/>
          <dgm:constr type="ctrY" for="ch" forName="theList" refType="h" refFor="ch" refForName="pyramid" fact="0.5"/>
          <dgm:constr type="r" for="ch" forName="theList" refType="w" refFor="ch" refForName="pyramid" fact="0.5"/>
          <dgm:constr type="h" for="des" forName="aSpace" refType="h" fact="0.1"/>
        </dgm:constrLst>
      </dgm:else>
    </dgm:choose>
    <dgm:ruleLst/>
    <dgm:choose name="Name3">
      <dgm:if name="Name4" axis="ch" ptType="node" func="cnt" op="gte" val="1">
        <dgm:layoutNode name="pyramid" styleLbl="node1">
          <dgm:alg type="sp"/>
          <dgm:shape xmlns:r="http://schemas.openxmlformats.org/officeDocument/2006/relationships" type="triangle" r:blip="">
            <dgm:adjLst/>
          </dgm:shape>
          <dgm:presOf/>
          <dgm:constrLst/>
          <dgm:ruleLst/>
        </dgm:layoutNode>
        <dgm:layoutNode name="theList">
          <dgm:alg type="lin">
            <dgm:param type="linDir" val="fromT"/>
          </dgm:alg>
          <dgm:shape xmlns:r="http://schemas.openxmlformats.org/officeDocument/2006/relationships" r:blip="">
            <dgm:adjLst/>
          </dgm:shape>
          <dgm:presOf/>
          <dgm:constrLst>
            <dgm:constr type="w" for="ch" forName="aNode" refType="w"/>
            <dgm:constr type="h" for="ch" forName="aNode" refType="h"/>
            <dgm:constr type="primFontSz" for="ch" ptType="node" op="equ"/>
          </dgm:constrLst>
          <dgm:ruleLst/>
          <dgm:forEach name="aNodeForEach" axis="ch" ptType="node">
            <dgm:layoutNode name="aNode" styleLbl="fgAcc1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layoutNode name="aSpace">
              <dgm:alg type="sp"/>
              <dgm:shape xmlns:r="http://schemas.openxmlformats.org/officeDocument/2006/relationships" r:blip="">
                <dgm:adjLst/>
              </dgm:shape>
              <dgm:presOf/>
              <dgm:constrLst/>
              <dgm:ruleLst/>
            </dgm:layoutNode>
          </dgm:forEach>
        </dgm:layoutNode>
      </dgm:if>
      <dgm:else name="Name5"/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C6ECDF0-264E-4B06-A727-F123D3A0235C}" type="datetimeFigureOut">
              <a:rPr lang="en-US" smtClean="0"/>
              <a:t>11/12/2010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A3C4039-56F9-404D-94E5-D749084851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789124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0"/>
            <a:ext cx="9143999" cy="513543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3355848"/>
            <a:ext cx="8077200" cy="1673352"/>
          </a:xfrm>
        </p:spPr>
        <p:txBody>
          <a:bodyPr vert="horz" lIns="91440" tIns="0" rIns="45720" bIns="0" rtlCol="0" anchor="t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1828800"/>
            <a:ext cx="8077200" cy="1499616"/>
          </a:xfrm>
        </p:spPr>
        <p:txBody>
          <a:bodyPr lIns="118872" tIns="0" rIns="45720" bIns="0" anchor="b"/>
          <a:lstStyle>
            <a:lvl1pPr marL="0" indent="0" algn="l">
              <a:buNone/>
              <a:defRPr sz="2000">
                <a:solidFill>
                  <a:srgbClr val="FFFFFF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35088C2-263C-47FA-8547-AC2790C4CADE}" type="datetime1">
              <a:rPr lang="en-US" smtClean="0"/>
              <a:t>11/12/2010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Rectangle 9"/>
          <p:cNvSpPr/>
          <p:nvPr/>
        </p:nvSpPr>
        <p:spPr bwMode="invGray">
          <a:xfrm>
            <a:off x="0" y="5128334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push dir="u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2D0B5B-1D79-4237-AD52-DB1A21B74BF8}" type="datetime1">
              <a:rPr lang="en-US" smtClean="0"/>
              <a:t>11/12/2010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sh dir="u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invGray">
          <a:xfrm>
            <a:off x="6598920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108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 bwMode="ltGray">
          <a:xfrm>
            <a:off x="6647687" y="0"/>
            <a:ext cx="2514601" cy="685800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781800" y="274640"/>
            <a:ext cx="1905000" cy="5851525"/>
          </a:xfrm>
        </p:spPr>
        <p:txBody>
          <a:bodyPr vert="eaVer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304800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E8788D1-74EB-4ED9-BA6A-46F23A8E61EE}" type="datetime1">
              <a:rPr lang="en-US" smtClean="0"/>
              <a:t>11/12/2010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640597" y="6377459"/>
            <a:ext cx="3836404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sh dir="u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55448"/>
            <a:ext cx="8229600" cy="1252728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7465F83-02FC-4727-8DD8-0C5DDBB59714}" type="datetime1">
              <a:rPr lang="en-US" smtClean="0"/>
              <a:t>11/12/2010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sh dir="u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 bwMode="ltGray">
          <a:xfrm>
            <a:off x="0" y="1"/>
            <a:ext cx="9144000" cy="2602520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0" y="2602520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49808" y="118872"/>
            <a:ext cx="8013192" cy="1636776"/>
          </a:xfrm>
        </p:spPr>
        <p:txBody>
          <a:bodyPr vert="horz" lIns="91440" tIns="0" rIns="91440" bIns="0" rtlCol="0" anchor="b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lvl1pPr algn="l">
              <a:defRPr sz="4700" b="1" cap="none" baseline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40664" y="1828800"/>
            <a:ext cx="8022336" cy="685800"/>
          </a:xfrm>
        </p:spPr>
        <p:txBody>
          <a:bodyPr lIns="146304" tIns="0" rIns="45720" bIns="0" anchor="t"/>
          <a:lstStyle>
            <a:lvl1pPr marL="0" indent="0">
              <a:buNone/>
              <a:defRPr sz="2000">
                <a:solidFill>
                  <a:srgbClr val="FFFFFF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830929-36BE-444E-8333-8EC6AD2D781E}" type="datetime1">
              <a:rPr lang="en-US" smtClean="0"/>
              <a:t>11/12/2010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  <p:transition spd="slow">
    <p:push dir="u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773936"/>
            <a:ext cx="4038600" cy="4623816"/>
          </a:xfrm>
        </p:spPr>
        <p:txBody>
          <a:bodyPr lIns="91440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773936"/>
            <a:ext cx="4038600" cy="462381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37785D-2F44-40D7-A001-B712CF6A3333}" type="datetime1">
              <a:rPr lang="en-US" smtClean="0"/>
              <a:t>11/12/2010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sh dir="u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98987"/>
            <a:ext cx="4040188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49512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698987"/>
            <a:ext cx="4041775" cy="715355"/>
          </a:xfrm>
        </p:spPr>
        <p:txBody>
          <a:bodyPr lIns="146304" anchor="ctr"/>
          <a:lstStyle>
            <a:lvl1pPr marL="0" indent="0">
              <a:buNone/>
              <a:defRPr sz="2300" b="1" cap="all" baseline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449512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3615596-02E6-459B-B2C5-7EB13E1CA0CE}" type="datetime1">
              <a:rPr lang="en-US" smtClean="0"/>
              <a:t>11/12/2010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sh dir="u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65892A-12CC-4F84-A320-3C91B4861240}" type="datetime1">
              <a:rPr lang="en-US" smtClean="0"/>
              <a:t>11/12/2010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sh dir="u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697719-192D-4CEF-8F9C-BADC4ECB5844}" type="datetime1">
              <a:rPr lang="en-US" smtClean="0"/>
              <a:t>11/12/2010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transition spd="slow">
    <p:push dir="u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7838" y="152400"/>
            <a:ext cx="2523744" cy="978408"/>
          </a:xfrm>
        </p:spPr>
        <p:txBody>
          <a:bodyPr vert="horz" lIns="73152" rIns="45720" bIns="0" rtlCol="0" anchor="b">
            <a:normAutofit/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19377" y="1743133"/>
            <a:ext cx="5920641" cy="455888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7838" y="1730018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A691382-5848-48E2-BC5F-1C763310668A}" type="datetime1">
              <a:rPr lang="en-US" smtClean="0"/>
              <a:t>11/12/2010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  <p:sp>
        <p:nvSpPr>
          <p:cNvPr id="12" name="Rectangle 11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1453896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</p:spTree>
  </p:cSld>
  <p:clrMapOvr>
    <a:masterClrMapping/>
  </p:clrMapOvr>
  <p:transition spd="slow">
    <p:push dir="u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4592" y="155448"/>
            <a:ext cx="2525150" cy="978408"/>
          </a:xfrm>
        </p:spPr>
        <p:txBody>
          <a:bodyPr lIns="73152" bIns="0" anchor="b">
            <a:sp3d prstMaterial="matte"/>
          </a:bodyPr>
          <a:lstStyle>
            <a:lvl1pPr algn="l">
              <a:defRPr sz="2000" b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903805" y="1484808"/>
            <a:ext cx="6247397" cy="5373192"/>
          </a:xfrm>
          <a:solidFill>
            <a:schemeClr val="bg2">
              <a:shade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4592" y="1728216"/>
            <a:ext cx="2468880" cy="457200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164592" y="1170432"/>
            <a:ext cx="2523744" cy="201168"/>
          </a:xfrm>
        </p:spPr>
        <p:txBody>
          <a:bodyPr/>
          <a:lstStyle/>
          <a:p>
            <a:fld id="{CEFF1DD5-7A9C-4D57-B126-192FEC8A6F42}" type="datetime1">
              <a:rPr lang="en-US" smtClean="0"/>
              <a:t>11/12/2010</a:t>
            </a:fld>
            <a:endParaRPr lang="en-US"/>
          </a:p>
        </p:txBody>
      </p:sp>
      <p:sp>
        <p:nvSpPr>
          <p:cNvPr id="11" name="Rectangle 10"/>
          <p:cNvSpPr/>
          <p:nvPr/>
        </p:nvSpPr>
        <p:spPr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 bwMode="invGray">
          <a:xfrm>
            <a:off x="2855737" y="0"/>
            <a:ext cx="45720" cy="685800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3035808" y="1170432"/>
            <a:ext cx="5193792" cy="201168"/>
          </a:xfrm>
        </p:spPr>
        <p:txBody>
          <a:bodyPr/>
          <a:lstStyle>
            <a:lvl1pPr>
              <a:defRPr>
                <a:solidFill>
                  <a:schemeClr val="bg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339328" y="1170432"/>
            <a:ext cx="733864" cy="201168"/>
          </a:xfrm>
        </p:spPr>
        <p:txBody>
          <a:bodyPr/>
          <a:lstStyle/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 spd="slow">
    <p:push dir="u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 bwMode="invGray">
          <a:xfrm>
            <a:off x="0" y="1435895"/>
            <a:ext cx="9144000" cy="45720"/>
          </a:xfrm>
          <a:prstGeom prst="rect">
            <a:avLst/>
          </a:prstGeom>
          <a:solidFill>
            <a:srgbClr val="FFFFFF"/>
          </a:solidFill>
          <a:ln w="48000" cap="flat" cmpd="thickThin" algn="ctr">
            <a:noFill/>
            <a:prstDash val="solid"/>
          </a:ln>
          <a:effectLst>
            <a:outerShdw blurRad="31750" dist="10160" dir="5400000" algn="tl" rotWithShape="0">
              <a:srgbClr val="000000">
                <a:alpha val="6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7" name="Rectangle 6"/>
          <p:cNvSpPr/>
          <p:nvPr/>
        </p:nvSpPr>
        <p:spPr bwMode="ltGray">
          <a:xfrm>
            <a:off x="0" y="0"/>
            <a:ext cx="9143999" cy="1433733"/>
          </a:xfrm>
          <a:prstGeom prst="rect">
            <a:avLst/>
          </a:prstGeom>
          <a:solidFill>
            <a:srgbClr val="000000"/>
          </a:solidFill>
          <a:ln w="48000" cap="flat" cmpd="thickThin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400"/>
            <a:ext cx="8229600" cy="1251062"/>
          </a:xfrm>
          <a:prstGeom prst="rect">
            <a:avLst/>
          </a:prstGeom>
        </p:spPr>
        <p:txBody>
          <a:bodyPr vert="horz" lIns="91440" rIns="45720" rtlCol="0" anchor="ctr">
            <a:normAutofit/>
            <a:scene3d>
              <a:camera prst="orthographicFront"/>
              <a:lightRig rig="threePt" dir="t">
                <a:rot lat="0" lon="0" rev="4800000"/>
              </a:lightRig>
            </a:scene3d>
            <a:sp3d prstMaterial="matte">
              <a:bevelT w="50800" h="10160"/>
            </a:sp3d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75191"/>
            <a:ext cx="8229600" cy="46256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476999"/>
            <a:ext cx="2133600" cy="274320"/>
          </a:xfrm>
          <a:prstGeom prst="rect">
            <a:avLst/>
          </a:prstGeom>
        </p:spPr>
        <p:txBody>
          <a:bodyPr vert="horz" lIns="109728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1470B11C-6C98-4459-A8C1-A3B4D00866AC}" type="datetime1">
              <a:rPr lang="en-US" smtClean="0"/>
              <a:t>11/12/2010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40596" y="6476999"/>
            <a:ext cx="5507719" cy="274320"/>
          </a:xfrm>
          <a:prstGeom prst="rect">
            <a:avLst/>
          </a:prstGeom>
        </p:spPr>
        <p:txBody>
          <a:bodyPr vert="horz" lIns="45720" rIns="45720" bIns="0" rtlCol="0" anchor="b"/>
          <a:lstStyle>
            <a:lvl1pPr algn="l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204396" y="6476999"/>
            <a:ext cx="733864" cy="274320"/>
          </a:xfrm>
          <a:prstGeom prst="rect">
            <a:avLst/>
          </a:prstGeom>
        </p:spPr>
        <p:txBody>
          <a:bodyPr vert="horz" bIns="0" rtlCol="0" anchor="b"/>
          <a:lstStyle>
            <a:lvl1pPr algn="r" eaLnBrk="1" latinLnBrk="0" hangingPunct="1">
              <a:defRPr kumimoji="0" sz="1200">
                <a:solidFill>
                  <a:schemeClr val="tx1">
                    <a:tint val="95000"/>
                  </a:schemeClr>
                </a:solidFill>
              </a:defRPr>
            </a:lvl1pPr>
            <a:extLst/>
          </a:lstStyle>
          <a:p>
            <a:fld id="{11C1C7C4-E19F-49AB-99B1-48E64C2ECE38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ransition spd="slow">
    <p:push dir="u"/>
  </p:transition>
  <p:hf hdr="0" ftr="0" dt="0"/>
  <p:txStyles>
    <p:titleStyle>
      <a:lvl1pPr algn="l" rtl="0" eaLnBrk="1" latinLnBrk="0" hangingPunct="1">
        <a:spcBef>
          <a:spcPct val="0"/>
        </a:spcBef>
        <a:buNone/>
        <a:defRPr kumimoji="0" sz="4500" b="1" kern="1200">
          <a:solidFill>
            <a:schemeClr val="accent1">
              <a:satMod val="150000"/>
            </a:schemeClr>
          </a:solidFill>
          <a:effectLst/>
          <a:latin typeface="+mj-lt"/>
          <a:ea typeface="+mj-ea"/>
          <a:cs typeface="+mj-cs"/>
        </a:defRPr>
      </a:lvl1pPr>
      <a:extLst/>
    </p:titleStyle>
    <p:bodyStyle>
      <a:lvl1pPr marL="438912" indent="-320040" algn="l" rtl="0" eaLnBrk="1" latinLnBrk="0" hangingPunct="1">
        <a:spcBef>
          <a:spcPts val="0"/>
        </a:spcBef>
        <a:buClr>
          <a:schemeClr val="accent1"/>
        </a:buClr>
        <a:buSzPct val="80000"/>
        <a:buFont typeface="Wingdings 2"/>
        <a:buChar char=""/>
        <a:defRPr kumimoji="0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indent="-27432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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3"/>
        </a:buClr>
        <a:buFont typeface="Arial"/>
        <a:buChar char="▪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16152" indent="-182880" algn="l" rtl="0" eaLnBrk="1" latinLnBrk="0" hangingPunct="1">
        <a:spcBef>
          <a:spcPct val="20000"/>
        </a:spcBef>
        <a:buClr>
          <a:schemeClr val="accent4"/>
        </a:buClr>
        <a:buFont typeface="Arial"/>
        <a:buChar char="▪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26464" indent="-182880" algn="l" rtl="0" eaLnBrk="1" latinLnBrk="0" hangingPunct="1">
        <a:spcBef>
          <a:spcPct val="20000"/>
        </a:spcBef>
        <a:buClr>
          <a:schemeClr val="accent5"/>
        </a:buClr>
        <a:buFont typeface="Wingdings 3"/>
        <a:buChar char=""/>
        <a:defRPr kumimoji="0" lang="en-US" sz="2000" kern="1200" smtClean="0">
          <a:solidFill>
            <a:schemeClr val="tx1"/>
          </a:solidFill>
          <a:latin typeface="+mn-lt"/>
          <a:ea typeface="+mn-ea"/>
          <a:cs typeface="+mn-cs"/>
        </a:defRPr>
      </a:lvl5pPr>
      <a:lvl6pPr marL="1627632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1828800" indent="-182880" algn="l" rtl="0" eaLnBrk="1" latinLnBrk="0" hangingPunct="1">
        <a:spcBef>
          <a:spcPct val="20000"/>
        </a:spcBef>
        <a:buClr>
          <a:schemeClr val="accent1"/>
        </a:buClr>
        <a:buSzPct val="100000"/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2029968" indent="-182880" algn="l" rtl="0" eaLnBrk="1" latinLnBrk="0" hangingPunct="1">
        <a:spcBef>
          <a:spcPct val="20000"/>
        </a:spcBef>
        <a:buClr>
          <a:schemeClr val="accent2"/>
        </a:buClr>
        <a:buFont typeface="Wingdings 2" pitchFamily="18" charset="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2231136" indent="-182880" algn="l" rtl="0" eaLnBrk="1" latinLnBrk="0" hangingPunct="1">
        <a:spcBef>
          <a:spcPct val="20000"/>
        </a:spcBef>
        <a:buClr>
          <a:schemeClr val="accent3"/>
        </a:buClr>
        <a:buFont typeface="Wingdings 2" pitchFamily="18" charset="2"/>
        <a:buChar char="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hyperlink" Target="file:///C:\Program%20Files%20(x86)\Notepad++\notepad++.exe%20c:\Users\Vaidhy\Development\scipy\code_snippets\Colocations.py" TargetMode="External"/><Relationship Id="rId7" Type="http://schemas.openxmlformats.org/officeDocument/2006/relationships/hyperlink" Target="file:///C:\Program%20Files%20(x86)\Notepad++\notepad++.exe%20c:\Users\Vaidhy\Development\scipy\code_snippets\NER2.py" TargetMode="External"/><Relationship Id="rId2" Type="http://schemas.openxmlformats.org/officeDocument/2006/relationships/hyperlink" Target="file:///C:\Program%20Files%20(x86)\Notepad++\notepad++.exe%20c:\Users\Vaidhy\Development\scipy\code_snippets\ResultFreqDist.py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file:///C:\Program%20Files%20(x86)\Notepad++\notepad++.exe%20c:\Users\Vaidhy\Development\scipy\code_snippets\NER1.py" TargetMode="External"/><Relationship Id="rId5" Type="http://schemas.openxmlformats.org/officeDocument/2006/relationships/hyperlink" Target="file:///C:\Program%20Files%20(x86)\Notepad++\notepad++.exe%20c:\Users\Vaidhy\Development\scipy\code_snippets\POSTagging.py" TargetMode="External"/><Relationship Id="rId4" Type="http://schemas.openxmlformats.org/officeDocument/2006/relationships/hyperlink" Target="file:///C:\Program%20Files%20(x86)\Notepad++\notepad++.exe%20c:\Users\Vaidhy\Development\scipy\code_snippets\StemmerSample.py" TargetMode="Externa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nucular.sourceforge.net/" TargetMode="External"/><Relationship Id="rId2" Type="http://schemas.openxmlformats.org/officeDocument/2006/relationships/hyperlink" Target="http://www.nltk.org/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hyperlink" Target="file:///C:\Users\vaidhy\Development\scipy\HP_MoR" TargetMode="Externa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file:///C:\Program%20Files%20(x86)\Notepad++\notepad++.exe%20c:\Users\Vaidhy\Development\scipy\code_snippets\SimpleSearch.py" TargetMode="External"/><Relationship Id="rId2" Type="http://schemas.openxmlformats.org/officeDocument/2006/relationships/hyperlink" Target="file:///C:\Program%20Files%20(x86)\Notepad++\notepad++.exe%20c:\Users\Vaidhy\Development\scipy\code_snippets\SimpleExtract.py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Natural Language Processing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Vaidhy </a:t>
            </a:r>
            <a:r>
              <a:rPr lang="en-US" dirty="0" err="1" smtClean="0"/>
              <a:t>Mayilrangam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1985385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Simple Analysis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 action="ppaction://program"/>
              </a:rPr>
              <a:t>Create a </a:t>
            </a:r>
            <a:r>
              <a:rPr lang="en-US" dirty="0">
                <a:hlinkClick r:id="rId2" action="ppaction://program"/>
              </a:rPr>
              <a:t>frequency </a:t>
            </a:r>
            <a:r>
              <a:rPr lang="en-US" dirty="0" smtClean="0">
                <a:hlinkClick r:id="rId2" action="ppaction://program"/>
              </a:rPr>
              <a:t>distribution</a:t>
            </a:r>
            <a:endParaRPr lang="en-US" dirty="0" smtClean="0"/>
          </a:p>
          <a:p>
            <a:r>
              <a:rPr lang="en-US" dirty="0">
                <a:hlinkClick r:id="rId3" action="ppaction://program"/>
              </a:rPr>
              <a:t>Find </a:t>
            </a:r>
            <a:r>
              <a:rPr lang="en-US" dirty="0" smtClean="0">
                <a:hlinkClick r:id="rId3" action="ppaction://program"/>
              </a:rPr>
              <a:t>colocations</a:t>
            </a:r>
            <a:endParaRPr lang="en-US" dirty="0" smtClean="0"/>
          </a:p>
          <a:p>
            <a:r>
              <a:rPr lang="en-US" dirty="0" smtClean="0">
                <a:hlinkClick r:id="rId4" action="ppaction://program"/>
              </a:rPr>
              <a:t>Stem the words</a:t>
            </a:r>
            <a:endParaRPr lang="en-US" dirty="0" smtClean="0"/>
          </a:p>
          <a:p>
            <a:r>
              <a:rPr lang="en-US" dirty="0" smtClean="0">
                <a:hlinkClick r:id="rId5" action="ppaction://program"/>
              </a:rPr>
              <a:t>Part of speech</a:t>
            </a:r>
            <a:endParaRPr lang="en-US" dirty="0" smtClean="0"/>
          </a:p>
          <a:p>
            <a:r>
              <a:rPr lang="en-US" dirty="0" smtClean="0">
                <a:hlinkClick r:id="rId6" action="ppaction://program"/>
              </a:rPr>
              <a:t>Identifying named entities</a:t>
            </a:r>
            <a:endParaRPr lang="en-US" dirty="0" smtClean="0"/>
          </a:p>
          <a:p>
            <a:r>
              <a:rPr lang="en-US" dirty="0" smtClean="0">
                <a:hlinkClick r:id="rId7" action="ppaction://program"/>
              </a:rPr>
              <a:t>Classifying named entities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10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234046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What more?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More sophisticated tagging and chunking</a:t>
            </a:r>
          </a:p>
          <a:p>
            <a:r>
              <a:rPr lang="en-US" dirty="0" smtClean="0"/>
              <a:t>Statistical classification</a:t>
            </a:r>
          </a:p>
          <a:p>
            <a:r>
              <a:rPr lang="en-US" dirty="0" smtClean="0"/>
              <a:t>Theorem proving and model building</a:t>
            </a:r>
          </a:p>
          <a:p>
            <a:r>
              <a:rPr lang="en-US" dirty="0"/>
              <a:t>Represent and evaluate semantic structures for language as first-order logic </a:t>
            </a:r>
            <a:r>
              <a:rPr lang="en-US" dirty="0" smtClean="0"/>
              <a:t>formulas</a:t>
            </a:r>
          </a:p>
          <a:p>
            <a:r>
              <a:rPr lang="en-US" dirty="0" smtClean="0"/>
              <a:t>Run a </a:t>
            </a:r>
            <a:r>
              <a:rPr lang="en-US" dirty="0" err="1" smtClean="0"/>
              <a:t>chatbot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11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748577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Summary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Python provides a large collection of tools and resources</a:t>
            </a:r>
          </a:p>
          <a:p>
            <a:r>
              <a:rPr lang="en-US" dirty="0" smtClean="0"/>
              <a:t>Simple things are very easy</a:t>
            </a:r>
          </a:p>
          <a:p>
            <a:r>
              <a:rPr lang="en-US" dirty="0" smtClean="0"/>
              <a:t>Complex things are possible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12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629092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/>
              </a:rPr>
              <a:t>www.nltk.org</a:t>
            </a:r>
            <a:endParaRPr lang="en-US" dirty="0" smtClean="0"/>
          </a:p>
          <a:p>
            <a:r>
              <a:rPr lang="en-US" dirty="0">
                <a:hlinkClick r:id="rId3"/>
              </a:rPr>
              <a:t>http://nucular.sourceforge.net</a:t>
            </a:r>
            <a:r>
              <a:rPr lang="en-US" dirty="0" smtClean="0">
                <a:hlinkClick r:id="rId3"/>
              </a:rPr>
              <a:t>/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13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1201332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NLP – A quick overview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 collection of algorithms and techniques for analyzing, manipulating and generating human readable language data (aka text).</a:t>
            </a:r>
          </a:p>
          <a:p>
            <a:r>
              <a:rPr lang="en-US" dirty="0" smtClean="0"/>
              <a:t>Closely related to:</a:t>
            </a:r>
          </a:p>
          <a:p>
            <a:pPr lvl="1"/>
            <a:r>
              <a:rPr lang="en-US" dirty="0" smtClean="0"/>
              <a:t>Linguistic and cognitive sciences</a:t>
            </a:r>
          </a:p>
          <a:p>
            <a:pPr lvl="1"/>
            <a:r>
              <a:rPr lang="en-US" dirty="0" smtClean="0"/>
              <a:t>AI, Machine Learning</a:t>
            </a:r>
          </a:p>
          <a:p>
            <a:pPr lvl="1"/>
            <a:r>
              <a:rPr lang="en-US" dirty="0" smtClean="0"/>
              <a:t>Computer Science</a:t>
            </a:r>
          </a:p>
          <a:p>
            <a:pPr lvl="1"/>
            <a:r>
              <a:rPr lang="en-US" dirty="0" smtClean="0"/>
              <a:t>Probability and Statistics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875112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36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Language Structure</a:t>
            </a:r>
            <a:endParaRPr lang="en-US" dirty="0"/>
          </a:p>
        </p:txBody>
      </p:sp>
      <p:graphicFrame>
        <p:nvGraphicFramePr>
          <p:cNvPr id="8" name="Content Placeholder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958966"/>
              </p:ext>
            </p:extLst>
          </p:nvPr>
        </p:nvGraphicFramePr>
        <p:xfrm>
          <a:off x="457200" y="1774825"/>
          <a:ext cx="8229600" cy="4625975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637904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Complexity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Ambiguous words</a:t>
            </a:r>
          </a:p>
          <a:p>
            <a:pPr lvl="1"/>
            <a:r>
              <a:rPr lang="en-US" dirty="0" smtClean="0"/>
              <a:t>Same word, different meanings</a:t>
            </a:r>
          </a:p>
          <a:p>
            <a:r>
              <a:rPr lang="en-US" dirty="0" smtClean="0"/>
              <a:t>Implicit information</a:t>
            </a:r>
          </a:p>
          <a:p>
            <a:pPr lvl="1"/>
            <a:r>
              <a:rPr lang="en-US" dirty="0" smtClean="0"/>
              <a:t>Hidden relationships</a:t>
            </a:r>
          </a:p>
          <a:p>
            <a:r>
              <a:rPr lang="en-US" dirty="0" smtClean="0"/>
              <a:t>Context dependent</a:t>
            </a:r>
          </a:p>
          <a:p>
            <a:pPr lvl="1"/>
            <a:r>
              <a:rPr lang="en-US" dirty="0" smtClean="0"/>
              <a:t>Need to understand the entire text to make sense</a:t>
            </a:r>
          </a:p>
          <a:p>
            <a:r>
              <a:rPr lang="en-US" dirty="0" smtClean="0"/>
              <a:t>Ambiguous structure</a:t>
            </a:r>
          </a:p>
          <a:p>
            <a:pPr lvl="1"/>
            <a:r>
              <a:rPr lang="en-US" dirty="0" smtClean="0"/>
              <a:t>Similar sentences, different meanings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4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0129516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Extraction and Retrieval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Information Extraction</a:t>
            </a:r>
          </a:p>
          <a:p>
            <a:pPr lvl="1"/>
            <a:r>
              <a:rPr lang="en-US" dirty="0" smtClean="0"/>
              <a:t>What is the relevant piece of data in the text?</a:t>
            </a:r>
          </a:p>
          <a:p>
            <a:r>
              <a:rPr lang="en-US" dirty="0" smtClean="0"/>
              <a:t>Information Retrieval</a:t>
            </a:r>
          </a:p>
          <a:p>
            <a:pPr lvl="1"/>
            <a:r>
              <a:rPr lang="en-US" dirty="0" smtClean="0"/>
              <a:t>How do I get the relevant text, given a piece of data?</a:t>
            </a:r>
          </a:p>
          <a:p>
            <a:pPr lvl="1"/>
            <a:endParaRPr lang="en-US" dirty="0"/>
          </a:p>
          <a:p>
            <a:pPr marL="0" indent="0">
              <a:buNone/>
            </a:pPr>
            <a:r>
              <a:rPr lang="en-US" dirty="0" smtClean="0"/>
              <a:t>We will build a sample application to walk through the concepts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0716140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2" presetID="42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 helping hands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Getting dataset using wget</a:t>
            </a:r>
          </a:p>
          <a:p>
            <a:r>
              <a:rPr lang="en-US" dirty="0" smtClean="0"/>
              <a:t>Parse HTML using </a:t>
            </a:r>
            <a:r>
              <a:rPr lang="en-US" dirty="0" err="1" smtClean="0"/>
              <a:t>lxml</a:t>
            </a:r>
            <a:endParaRPr lang="en-US" dirty="0" smtClean="0"/>
          </a:p>
          <a:p>
            <a:r>
              <a:rPr lang="en-US" dirty="0" smtClean="0"/>
              <a:t>Initial extraction using regular expressions</a:t>
            </a:r>
          </a:p>
          <a:p>
            <a:r>
              <a:rPr lang="en-US" dirty="0" smtClean="0"/>
              <a:t>A more complex extraction using NLTK</a:t>
            </a:r>
          </a:p>
          <a:p>
            <a:r>
              <a:rPr lang="en-US" dirty="0" smtClean="0"/>
              <a:t>Searching using </a:t>
            </a:r>
            <a:r>
              <a:rPr lang="en-US" dirty="0" err="1" smtClean="0"/>
              <a:t>nucular</a:t>
            </a:r>
            <a:endParaRPr lang="en-US" dirty="0" smtClean="0"/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6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891001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the dataset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Let us get the chapters of </a:t>
            </a:r>
            <a:r>
              <a:rPr lang="en-US" dirty="0" smtClean="0">
                <a:hlinkClick r:id="rId2"/>
              </a:rPr>
              <a:t>Harry Potter and the Methods of Rationality</a:t>
            </a:r>
            <a:endParaRPr lang="en-US" dirty="0"/>
          </a:p>
        </p:txBody>
      </p:sp>
      <p:sp>
        <p:nvSpPr>
          <p:cNvPr id="4" name="Content Placeholder 3"/>
          <p:cNvSpPr txBox="1">
            <a:spLocks/>
          </p:cNvSpPr>
          <p:nvPr/>
        </p:nvSpPr>
        <p:spPr>
          <a:xfrm>
            <a:off x="457200" y="3124200"/>
            <a:ext cx="8229600" cy="2415809"/>
          </a:xfrm>
          <a:prstGeom prst="rect">
            <a:avLst/>
          </a:prstGeom>
        </p:spPr>
        <p:txBody>
          <a:bodyPr vert="horz" lIns="54864" tIns="91440" rtlCol="0">
            <a:normAutofit/>
          </a:bodyPr>
          <a:lstStyle>
            <a:lvl1pPr marL="438912" indent="-320040" algn="l" rtl="0" eaLnBrk="1" latinLnBrk="0" hangingPunct="1">
              <a:spcBef>
                <a:spcPts val="0"/>
              </a:spcBef>
              <a:buClr>
                <a:schemeClr val="accent1"/>
              </a:buClr>
              <a:buSzPct val="80000"/>
              <a:buFont typeface="Wingdings 2"/>
              <a:buChar char=""/>
              <a:defRPr kumimoji="0" sz="3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31520" indent="-274320" algn="l" rtl="0" eaLnBrk="1" latinLnBrk="0" hangingPunct="1">
              <a:spcBef>
                <a:spcPct val="20000"/>
              </a:spcBef>
              <a:buClr>
                <a:schemeClr val="accent2"/>
              </a:buClr>
              <a:buSzPct val="90000"/>
              <a:buFont typeface="Wingdings"/>
              <a:buChar char=""/>
              <a:defRPr kumimoji="0"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96696" indent="-228600" algn="l" rtl="0" eaLnBrk="1" latinLnBrk="0" hangingPunct="1">
              <a:spcBef>
                <a:spcPct val="20000"/>
              </a:spcBef>
              <a:buClr>
                <a:schemeClr val="accent3"/>
              </a:buClr>
              <a:buFont typeface="Arial"/>
              <a:buChar char="▪"/>
              <a:defRPr kumimoji="0"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216152" indent="-182880" algn="l" rtl="0" eaLnBrk="1" latinLnBrk="0" hangingPunct="1">
              <a:spcBef>
                <a:spcPct val="20000"/>
              </a:spcBef>
              <a:buClr>
                <a:schemeClr val="accent4"/>
              </a:buClr>
              <a:buFont typeface="Arial"/>
              <a:buChar char="▪"/>
              <a:defRPr kumimoji="0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426464" indent="-182880" algn="l" rtl="0" eaLnBrk="1" latinLnBrk="0" hangingPunct="1">
              <a:spcBef>
                <a:spcPct val="20000"/>
              </a:spcBef>
              <a:buClr>
                <a:schemeClr val="accent5"/>
              </a:buClr>
              <a:buFont typeface="Wingdings 3"/>
              <a:buChar char=""/>
              <a:defRPr kumimoji="0" lang="en-US" sz="2000" kern="1200" smtClean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627632" indent="-182880" algn="l" rtl="0" eaLnBrk="1" latinLnBrk="0" hangingPunct="1">
              <a:spcBef>
                <a:spcPct val="20000"/>
              </a:spcBef>
              <a:buClr>
                <a:schemeClr val="accent6"/>
              </a:buClr>
              <a:buSzPct val="100000"/>
              <a:buFont typeface="Wingdings 2"/>
              <a:buChar char=""/>
              <a:defRPr kumimoji="0"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828800" indent="-182880" algn="l" rtl="0" eaLnBrk="1" latinLnBrk="0" hangingPunct="1">
              <a:spcBef>
                <a:spcPct val="20000"/>
              </a:spcBef>
              <a:buClr>
                <a:schemeClr val="accent1"/>
              </a:buClr>
              <a:buSzPct val="100000"/>
              <a:buFont typeface="Wingdings 2"/>
              <a:buChar char="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2029968" indent="-182880" algn="l" rtl="0" eaLnBrk="1" latinLnBrk="0" hangingPunct="1">
              <a:spcBef>
                <a:spcPct val="20000"/>
              </a:spcBef>
              <a:buClr>
                <a:schemeClr val="accent2"/>
              </a:buClr>
              <a:buFont typeface="Wingdings 2" pitchFamily="18" charset="2"/>
              <a:buChar char=""/>
              <a:defRPr kumimoji="0"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2231136" indent="-182880" algn="l" rtl="0" eaLnBrk="1" latinLnBrk="0" hangingPunct="1">
              <a:spcBef>
                <a:spcPct val="20000"/>
              </a:spcBef>
              <a:buClr>
                <a:schemeClr val="accent3"/>
              </a:buClr>
              <a:buFont typeface="Wingdings 2" pitchFamily="18" charset="2"/>
              <a:buChar char=""/>
              <a:defRPr kumimoji="0" sz="1800" kern="1200" baseline="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  <a:extLst/>
          </a:lstStyle>
          <a:p>
            <a:pPr marL="118872" indent="0">
              <a:buFont typeface="Wingdings 2"/>
              <a:buNone/>
            </a:pPr>
            <a:r>
              <a:rPr lang="en-US" sz="2400" b="1" smtClean="0">
                <a:solidFill>
                  <a:srgbClr val="0000FF"/>
                </a:solidFill>
                <a:highlight>
                  <a:srgbClr val="FFFFFF"/>
                </a:highlight>
                <a:latin typeface="Anonymous" pitchFamily="49" charset="0"/>
              </a:rPr>
              <a:t>for</a:t>
            </a:r>
            <a:r>
              <a:rPr lang="en-US" sz="2400" smtClean="0">
                <a:solidFill>
                  <a:srgbClr val="000000"/>
                </a:solidFill>
                <a:highlight>
                  <a:srgbClr val="FFFFFF"/>
                </a:highlight>
                <a:latin typeface="Anonymous" pitchFamily="49" charset="0"/>
              </a:rPr>
              <a:t> i </a:t>
            </a:r>
            <a:r>
              <a:rPr lang="en-US" sz="2400" b="1" smtClean="0">
                <a:solidFill>
                  <a:srgbClr val="0000FF"/>
                </a:solidFill>
                <a:highlight>
                  <a:srgbClr val="FFFFFF"/>
                </a:highlight>
                <a:latin typeface="Anonymous" pitchFamily="49" charset="0"/>
              </a:rPr>
              <a:t>in</a:t>
            </a:r>
            <a:r>
              <a:rPr lang="en-US" sz="2400" smtClean="0">
                <a:solidFill>
                  <a:srgbClr val="000000"/>
                </a:solidFill>
                <a:highlight>
                  <a:srgbClr val="FFFFFF"/>
                </a:highlight>
                <a:latin typeface="Anonymous" pitchFamily="49" charset="0"/>
              </a:rPr>
              <a:t> </a:t>
            </a:r>
            <a:r>
              <a:rPr lang="en-US" sz="2400" b="1" smtClean="0">
                <a:solidFill>
                  <a:srgbClr val="804040"/>
                </a:solidFill>
                <a:highlight>
                  <a:srgbClr val="E1FFF3"/>
                </a:highlight>
                <a:latin typeface="Anonymous" pitchFamily="49" charset="0"/>
              </a:rPr>
              <a:t>$(seq 1 63)</a:t>
            </a:r>
            <a:r>
              <a:rPr lang="en-US" sz="2400" b="1" smtClean="0">
                <a:solidFill>
                  <a:srgbClr val="804000"/>
                </a:solidFill>
                <a:highlight>
                  <a:srgbClr val="FFFFFF"/>
                </a:highlight>
                <a:latin typeface="Anonymous" pitchFamily="49" charset="0"/>
              </a:rPr>
              <a:t>;</a:t>
            </a:r>
            <a:r>
              <a:rPr lang="en-US" sz="2400" b="1" smtClean="0">
                <a:solidFill>
                  <a:srgbClr val="0000FF"/>
                </a:solidFill>
                <a:highlight>
                  <a:srgbClr val="FFFFFF"/>
                </a:highlight>
                <a:latin typeface="Anonymous" pitchFamily="49" charset="0"/>
              </a:rPr>
              <a:t>do</a:t>
            </a:r>
            <a:endParaRPr lang="en-US" sz="2400" smtClean="0">
              <a:solidFill>
                <a:srgbClr val="000000"/>
              </a:solidFill>
              <a:highlight>
                <a:srgbClr val="FFFFFF"/>
              </a:highlight>
              <a:latin typeface="Anonymous" pitchFamily="49" charset="0"/>
            </a:endParaRPr>
          </a:p>
          <a:p>
            <a:pPr marL="411480" lvl="1" indent="0">
              <a:buFont typeface="Wingdings"/>
              <a:buNone/>
            </a:pPr>
            <a:r>
              <a:rPr lang="pt-BR" sz="2400" smtClean="0">
                <a:solidFill>
                  <a:srgbClr val="000000"/>
                </a:solidFill>
                <a:highlight>
                  <a:srgbClr val="FFFFFF"/>
                </a:highlight>
                <a:latin typeface="Anonymous" pitchFamily="49" charset="0"/>
              </a:rPr>
              <a:t>wget http</a:t>
            </a:r>
            <a:r>
              <a:rPr lang="pt-BR" sz="2400" b="1" smtClean="0">
                <a:solidFill>
                  <a:srgbClr val="804000"/>
                </a:solidFill>
                <a:highlight>
                  <a:srgbClr val="FFFFFF"/>
                </a:highlight>
                <a:latin typeface="Anonymous" pitchFamily="49" charset="0"/>
              </a:rPr>
              <a:t>://</a:t>
            </a:r>
            <a:r>
              <a:rPr lang="pt-BR" sz="2400" smtClean="0">
                <a:solidFill>
                  <a:srgbClr val="000000"/>
                </a:solidFill>
                <a:highlight>
                  <a:srgbClr val="FFFFFF"/>
                </a:highlight>
                <a:latin typeface="Anonymous" pitchFamily="49" charset="0"/>
              </a:rPr>
              <a:t>www.fanfiction.net</a:t>
            </a:r>
            <a:r>
              <a:rPr lang="pt-BR" sz="2400" b="1" smtClean="0">
                <a:solidFill>
                  <a:srgbClr val="804000"/>
                </a:solidFill>
                <a:highlight>
                  <a:srgbClr val="FFFFFF"/>
                </a:highlight>
                <a:latin typeface="Anonymous" pitchFamily="49" charset="0"/>
              </a:rPr>
              <a:t>/</a:t>
            </a:r>
            <a:r>
              <a:rPr lang="pt-BR" sz="2400" smtClean="0">
                <a:solidFill>
                  <a:srgbClr val="000000"/>
                </a:solidFill>
                <a:highlight>
                  <a:srgbClr val="FFFFFF"/>
                </a:highlight>
                <a:latin typeface="Anonymous" pitchFamily="49" charset="0"/>
              </a:rPr>
              <a:t>s</a:t>
            </a:r>
            <a:r>
              <a:rPr lang="pt-BR" sz="2400" b="1" smtClean="0">
                <a:solidFill>
                  <a:srgbClr val="804000"/>
                </a:solidFill>
                <a:highlight>
                  <a:srgbClr val="FFFFFF"/>
                </a:highlight>
                <a:latin typeface="Anonymous" pitchFamily="49" charset="0"/>
              </a:rPr>
              <a:t>/</a:t>
            </a:r>
            <a:r>
              <a:rPr lang="pt-BR" sz="2400" smtClean="0">
                <a:solidFill>
                  <a:srgbClr val="FF0000"/>
                </a:solidFill>
                <a:highlight>
                  <a:srgbClr val="FFFFFF"/>
                </a:highlight>
                <a:latin typeface="Anonymous" pitchFamily="49" charset="0"/>
              </a:rPr>
              <a:t>5782108</a:t>
            </a:r>
            <a:r>
              <a:rPr lang="pt-BR" sz="2400" b="1" smtClean="0">
                <a:solidFill>
                  <a:srgbClr val="804000"/>
                </a:solidFill>
                <a:highlight>
                  <a:srgbClr val="FFFFFF"/>
                </a:highlight>
                <a:latin typeface="Anonymous" pitchFamily="49" charset="0"/>
              </a:rPr>
              <a:t>/</a:t>
            </a:r>
            <a:r>
              <a:rPr lang="pt-BR" sz="2400" b="1" smtClean="0">
                <a:solidFill>
                  <a:srgbClr val="FF8040"/>
                </a:solidFill>
                <a:highlight>
                  <a:srgbClr val="FFFFD9"/>
                </a:highlight>
                <a:latin typeface="Anonymous" pitchFamily="49" charset="0"/>
              </a:rPr>
              <a:t>$i</a:t>
            </a:r>
            <a:r>
              <a:rPr lang="pt-BR" sz="2400" b="1" smtClean="0">
                <a:solidFill>
                  <a:srgbClr val="804000"/>
                </a:solidFill>
                <a:highlight>
                  <a:srgbClr val="FFFFFF"/>
                </a:highlight>
                <a:latin typeface="Anonymous" pitchFamily="49" charset="0"/>
              </a:rPr>
              <a:t>/</a:t>
            </a:r>
            <a:r>
              <a:rPr lang="pt-BR" sz="2400" smtClean="0">
                <a:solidFill>
                  <a:srgbClr val="000000"/>
                </a:solidFill>
                <a:highlight>
                  <a:srgbClr val="FFFFFF"/>
                </a:highlight>
                <a:latin typeface="Anonymous" pitchFamily="49" charset="0"/>
              </a:rPr>
              <a:t>Harry_Potter_and_the_Methods_of_Rationality </a:t>
            </a:r>
            <a:r>
              <a:rPr lang="pt-BR" sz="2400" b="1" smtClean="0">
                <a:solidFill>
                  <a:srgbClr val="0000FF"/>
                </a:solidFill>
                <a:highlight>
                  <a:srgbClr val="FFFFFF"/>
                </a:highlight>
                <a:latin typeface="Anonymous" pitchFamily="49" charset="0"/>
              </a:rPr>
              <a:t>-O</a:t>
            </a:r>
            <a:r>
              <a:rPr lang="pt-BR" sz="2400" smtClean="0">
                <a:solidFill>
                  <a:srgbClr val="000000"/>
                </a:solidFill>
                <a:highlight>
                  <a:srgbClr val="FFFFFF"/>
                </a:highlight>
                <a:latin typeface="Anonymous" pitchFamily="49" charset="0"/>
              </a:rPr>
              <a:t> HP_</a:t>
            </a:r>
            <a:r>
              <a:rPr lang="pt-BR" sz="2400" b="1" smtClean="0">
                <a:solidFill>
                  <a:srgbClr val="FF8040"/>
                </a:solidFill>
                <a:highlight>
                  <a:srgbClr val="FFFFD9"/>
                </a:highlight>
                <a:latin typeface="Anonymous" pitchFamily="49" charset="0"/>
              </a:rPr>
              <a:t>$i</a:t>
            </a:r>
            <a:r>
              <a:rPr lang="pt-BR" sz="2400" b="1" smtClean="0">
                <a:solidFill>
                  <a:srgbClr val="804000"/>
                </a:solidFill>
                <a:highlight>
                  <a:srgbClr val="FFFFFF"/>
                </a:highlight>
                <a:latin typeface="Anonymous" pitchFamily="49" charset="0"/>
              </a:rPr>
              <a:t>.</a:t>
            </a:r>
            <a:r>
              <a:rPr lang="pt-BR" sz="2400" smtClean="0">
                <a:solidFill>
                  <a:srgbClr val="000000"/>
                </a:solidFill>
                <a:highlight>
                  <a:srgbClr val="FFFFFF"/>
                </a:highlight>
                <a:latin typeface="Anonymous" pitchFamily="49" charset="0"/>
              </a:rPr>
              <a:t>html</a:t>
            </a:r>
          </a:p>
          <a:p>
            <a:pPr marL="118872" indent="0">
              <a:buFont typeface="Wingdings 2"/>
              <a:buNone/>
            </a:pPr>
            <a:r>
              <a:rPr lang="en-US" sz="2400" b="1" smtClean="0">
                <a:solidFill>
                  <a:srgbClr val="0000FF"/>
                </a:solidFill>
                <a:highlight>
                  <a:srgbClr val="FFFFFF"/>
                </a:highlight>
                <a:latin typeface="Anonymous" pitchFamily="49" charset="0"/>
              </a:rPr>
              <a:t>done</a:t>
            </a:r>
            <a:endParaRPr lang="en-US" sz="2400" dirty="0">
              <a:latin typeface="Anonymous" pitchFamily="49" charset="0"/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7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4730568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Understanding the structure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One file per chapter</a:t>
            </a:r>
          </a:p>
          <a:p>
            <a:r>
              <a:rPr lang="en-US" dirty="0" smtClean="0"/>
              <a:t>Each chapter contains </a:t>
            </a:r>
          </a:p>
          <a:p>
            <a:pPr lvl="1"/>
            <a:r>
              <a:rPr lang="en-US" dirty="0" smtClean="0"/>
              <a:t>Chapter number</a:t>
            </a:r>
          </a:p>
          <a:p>
            <a:pPr lvl="1"/>
            <a:r>
              <a:rPr lang="en-US" dirty="0" smtClean="0"/>
              <a:t>Title</a:t>
            </a:r>
          </a:p>
          <a:p>
            <a:pPr lvl="1"/>
            <a:r>
              <a:rPr lang="en-US" dirty="0" smtClean="0"/>
              <a:t>Synopsis</a:t>
            </a:r>
          </a:p>
          <a:p>
            <a:pPr lvl="1"/>
            <a:r>
              <a:rPr lang="en-US" dirty="0" smtClean="0"/>
              <a:t>Content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8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23182579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Getting it ready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>
                <a:hlinkClick r:id="rId2" action="ppaction://program"/>
              </a:rPr>
              <a:t>Extracting the content</a:t>
            </a:r>
            <a:endParaRPr lang="en-US" dirty="0" smtClean="0"/>
          </a:p>
          <a:p>
            <a:r>
              <a:rPr lang="en-US" dirty="0" smtClean="0">
                <a:hlinkClick r:id="rId3" action="ppaction://program"/>
              </a:rPr>
              <a:t>Building the search engine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1C1C7C4-E19F-49AB-99B1-48E64C2ECE38}" type="slidenum">
              <a:rPr lang="en-US" smtClean="0"/>
              <a:t>9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38425035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odule">
  <a:themeElements>
    <a:clrScheme name="Austin">
      <a:dk1>
        <a:sysClr val="windowText" lastClr="000000"/>
      </a:dk1>
      <a:lt1>
        <a:sysClr val="window" lastClr="FFFFFF"/>
      </a:lt1>
      <a:dk2>
        <a:srgbClr val="3E3D2D"/>
      </a:dk2>
      <a:lt2>
        <a:srgbClr val="CAF278"/>
      </a:lt2>
      <a:accent1>
        <a:srgbClr val="94C600"/>
      </a:accent1>
      <a:accent2>
        <a:srgbClr val="71685A"/>
      </a:accent2>
      <a:accent3>
        <a:srgbClr val="FF6700"/>
      </a:accent3>
      <a:accent4>
        <a:srgbClr val="909465"/>
      </a:accent4>
      <a:accent5>
        <a:srgbClr val="956B43"/>
      </a:accent5>
      <a:accent6>
        <a:srgbClr val="FEA022"/>
      </a:accent6>
      <a:hlink>
        <a:srgbClr val="E68200"/>
      </a:hlink>
      <a:folHlink>
        <a:srgbClr val="FFA94A"/>
      </a:folHlink>
    </a:clrScheme>
    <a:fontScheme name="Module">
      <a:maj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Corbel"/>
        <a:ea typeface=""/>
        <a:cs typeface=""/>
        <a:font script="Jpan" typeface="HGｺﾞｼｯｸM"/>
        <a:font script="Hang" typeface="HY엽서L"/>
        <a:font script="Hans" typeface="华文楷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Modul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47500"/>
                <a:satMod val="137000"/>
              </a:schemeClr>
            </a:gs>
            <a:gs pos="55000">
              <a:schemeClr val="phClr">
                <a:shade val="69000"/>
                <a:satMod val="137000"/>
              </a:schemeClr>
            </a:gs>
            <a:gs pos="100000">
              <a:schemeClr val="phClr">
                <a:shade val="98000"/>
                <a:satMod val="137000"/>
              </a:schemeClr>
            </a:gs>
          </a:gsLst>
          <a:lin ang="16200000" scaled="0"/>
        </a:gradFill>
      </a:fillStyleLst>
      <a:lnStyleLst>
        <a:ln w="6350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48000" cap="flat" cmpd="thickThin" algn="ctr">
          <a:solidFill>
            <a:schemeClr val="phClr"/>
          </a:solidFill>
          <a:prstDash val="solid"/>
        </a:ln>
        <a:ln w="48500" cap="flat" cmpd="thickThin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5000" dist="25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39000" dist="25400" dir="5400000" rotWithShape="0">
              <a:srgbClr val="000000">
                <a:alpha val="38000"/>
              </a:srgbClr>
            </a:outerShdw>
          </a:effectLst>
          <a:scene3d>
            <a:camera prst="orthographicFront" fov="0">
              <a:rot lat="0" lon="0" rev="0"/>
            </a:camera>
            <a:lightRig rig="threePt" dir="t">
              <a:rot lat="0" lon="0" rev="1800000"/>
            </a:lightRig>
          </a:scene3d>
          <a:sp3d prstMaterial="matte">
            <a:bevelT h="200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8000"/>
                <a:satMod val="300000"/>
              </a:schemeClr>
            </a:gs>
            <a:gs pos="12000">
              <a:schemeClr val="phClr">
                <a:tint val="48000"/>
                <a:satMod val="300000"/>
              </a:schemeClr>
            </a:gs>
            <a:gs pos="20000">
              <a:schemeClr val="phClr">
                <a:tint val="49000"/>
                <a:satMod val="300000"/>
              </a:schemeClr>
            </a:gs>
            <a:gs pos="100000">
              <a:schemeClr val="phClr">
                <a:shade val="30000"/>
              </a:schemeClr>
            </a:gs>
          </a:gsLst>
          <a:path path="circle">
            <a:fillToRect l="10000" t="-25000" r="10000" b="125000"/>
          </a:path>
        </a:gradFill>
        <a:blipFill>
          <a:blip xmlns:r="http://schemas.openxmlformats.org/officeDocument/2006/relationships" r:embed="rId1">
            <a:duotone>
              <a:schemeClr val="phClr">
                <a:shade val="75000"/>
                <a:satMod val="105000"/>
              </a:schemeClr>
              <a:schemeClr val="phClr">
                <a:tint val="95000"/>
                <a:satMod val="105000"/>
              </a:schemeClr>
            </a:duotone>
          </a:blip>
          <a:tile tx="0" ty="0" sx="38000" sy="38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Module</Template>
  <TotalTime>521</TotalTime>
  <Words>325</Words>
  <Application>Microsoft Office PowerPoint</Application>
  <PresentationFormat>On-screen Show (4:3)</PresentationFormat>
  <Paragraphs>84</Paragraphs>
  <Slides>13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13</vt:i4>
      </vt:variant>
    </vt:vector>
  </HeadingPairs>
  <TitlesOfParts>
    <vt:vector size="14" baseType="lpstr">
      <vt:lpstr>Module</vt:lpstr>
      <vt:lpstr>Natural Language Processing</vt:lpstr>
      <vt:lpstr>NLP – A quick overview</vt:lpstr>
      <vt:lpstr>The Language Structure</vt:lpstr>
      <vt:lpstr>The Complexity</vt:lpstr>
      <vt:lpstr>Extraction and Retrieval</vt:lpstr>
      <vt:lpstr>The helping hands</vt:lpstr>
      <vt:lpstr>Getting the dataset</vt:lpstr>
      <vt:lpstr>Understanding the structure</vt:lpstr>
      <vt:lpstr>Getting it ready</vt:lpstr>
      <vt:lpstr>Simple Analysis</vt:lpstr>
      <vt:lpstr>What more?</vt:lpstr>
      <vt:lpstr>Summary</vt:lpstr>
      <vt:lpstr>References</vt:lpstr>
    </vt:vector>
  </TitlesOfParts>
  <Company>amazon.com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Natural Language Processing</dc:title>
  <dc:creator>Vaidhyanathan Mayilrangam Gopalan</dc:creator>
  <cp:lastModifiedBy>Vaidhyanathan Mayilrangam Gopalan</cp:lastModifiedBy>
  <cp:revision>24</cp:revision>
  <dcterms:created xsi:type="dcterms:W3CDTF">2010-12-11T08:24:07Z</dcterms:created>
  <dcterms:modified xsi:type="dcterms:W3CDTF">2010-12-11T17:18:14Z</dcterms:modified>
</cp:coreProperties>
</file>

<file path=docProps/thumbnail.jpeg>
</file>